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6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8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9" r:id="rId6"/>
    <p:sldId id="282" r:id="rId7"/>
    <p:sldId id="273" r:id="rId8"/>
    <p:sldId id="272" r:id="rId9"/>
    <p:sldId id="277" r:id="rId10"/>
    <p:sldId id="267" r:id="rId11"/>
    <p:sldId id="278" r:id="rId12"/>
    <p:sldId id="279" r:id="rId13"/>
    <p:sldId id="268" r:id="rId14"/>
    <p:sldId id="281" r:id="rId15"/>
    <p:sldId id="280" r:id="rId16"/>
    <p:sldId id="275" r:id="rId17"/>
    <p:sldId id="265" r:id="rId18"/>
    <p:sldId id="266" r:id="rId19"/>
    <p:sldId id="276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746" autoAdjust="0"/>
    <p:restoredTop sz="96064" autoAdjust="0"/>
  </p:normalViewPr>
  <p:slideViewPr>
    <p:cSldViewPr snapToGrid="0">
      <p:cViewPr varScale="1">
        <p:scale>
          <a:sx n="107" d="100"/>
          <a:sy n="107" d="100"/>
        </p:scale>
        <p:origin x="192" y="336"/>
      </p:cViewPr>
      <p:guideLst/>
    </p:cSldViewPr>
  </p:slideViewPr>
  <p:outlineViewPr>
    <p:cViewPr>
      <p:scale>
        <a:sx n="33" d="100"/>
        <a:sy n="33" d="100"/>
      </p:scale>
      <p:origin x="0" y="-516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6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BE0F4AF-5745-416D-BB31-6F6FC5BE8B6D}" type="doc">
      <dgm:prSet loTypeId="urn:microsoft.com/office/officeart/2005/8/layout/pList1" loCatId="" qsTypeId="urn:microsoft.com/office/officeart/2005/8/quickstyle/simple1" qsCatId="simple" csTypeId="urn:microsoft.com/office/officeart/2018/5/colors/Iconchunking_neutralbg_colorful2" csCatId="colorful" phldr="1"/>
      <dgm:spPr/>
      <dgm:t>
        <a:bodyPr/>
        <a:lstStyle/>
        <a:p>
          <a:endParaRPr lang="en-US"/>
        </a:p>
      </dgm:t>
    </dgm:pt>
    <dgm:pt modelId="{A82958DC-6743-4DD3-9836-8659C0C782D4}">
      <dgm:prSet custT="1"/>
      <dgm:spPr/>
      <dgm:t>
        <a:bodyPr/>
        <a:lstStyle/>
        <a:p>
          <a:r>
            <a:rPr lang="en-US" sz="2000"/>
            <a:t>Concurrency (of course)</a:t>
          </a:r>
        </a:p>
      </dgm:t>
    </dgm:pt>
    <dgm:pt modelId="{CF5625C5-8D39-4138-8772-FF9F9AD7D0CF}" type="parTrans" cxnId="{D25C8421-0645-4423-8C06-8284D41BD5D8}">
      <dgm:prSet/>
      <dgm:spPr/>
      <dgm:t>
        <a:bodyPr/>
        <a:lstStyle/>
        <a:p>
          <a:endParaRPr lang="en-US" sz="2000"/>
        </a:p>
      </dgm:t>
    </dgm:pt>
    <dgm:pt modelId="{327BE012-9A42-41A8-8BB6-EABA6CC43428}" type="sibTrans" cxnId="{D25C8421-0645-4423-8C06-8284D41BD5D8}">
      <dgm:prSet/>
      <dgm:spPr/>
      <dgm:t>
        <a:bodyPr/>
        <a:lstStyle/>
        <a:p>
          <a:endParaRPr lang="en-US" sz="2000"/>
        </a:p>
      </dgm:t>
    </dgm:pt>
    <dgm:pt modelId="{473F2C23-0003-4684-9694-F2688A3CB958}">
      <dgm:prSet custT="1"/>
      <dgm:spPr/>
      <dgm:t>
        <a:bodyPr/>
        <a:lstStyle/>
        <a:p>
          <a:r>
            <a:rPr lang="en-US" sz="2000" dirty="0"/>
            <a:t>Functions as first-class types</a:t>
          </a:r>
        </a:p>
      </dgm:t>
    </dgm:pt>
    <dgm:pt modelId="{1DA85C18-E700-46A0-919D-589C9ADAEFD6}" type="parTrans" cxnId="{533A52BA-7DF1-4D96-B81D-4FF3FE77A9B7}">
      <dgm:prSet/>
      <dgm:spPr/>
      <dgm:t>
        <a:bodyPr/>
        <a:lstStyle/>
        <a:p>
          <a:endParaRPr lang="en-US" sz="2000"/>
        </a:p>
      </dgm:t>
    </dgm:pt>
    <dgm:pt modelId="{C7B6985C-0FDE-4D09-A1D3-9FE44BF93691}" type="sibTrans" cxnId="{533A52BA-7DF1-4D96-B81D-4FF3FE77A9B7}">
      <dgm:prSet/>
      <dgm:spPr/>
      <dgm:t>
        <a:bodyPr/>
        <a:lstStyle/>
        <a:p>
          <a:endParaRPr lang="en-US" sz="2000"/>
        </a:p>
      </dgm:t>
    </dgm:pt>
    <dgm:pt modelId="{449FEF9E-2AA4-4D50-AEAE-B8BECEA31512}">
      <dgm:prSet custT="1"/>
      <dgm:spPr/>
      <dgm:t>
        <a:bodyPr/>
        <a:lstStyle/>
        <a:p>
          <a:r>
            <a:rPr lang="en-US" sz="2000" dirty="0"/>
            <a:t>Memory Management,  Garbage Collection</a:t>
          </a:r>
        </a:p>
      </dgm:t>
    </dgm:pt>
    <dgm:pt modelId="{A42EA533-9DD3-4290-AA96-EE23787DDE67}" type="sibTrans" cxnId="{57F8EBAA-9831-4743-B2AC-036783955D0F}">
      <dgm:prSet/>
      <dgm:spPr/>
      <dgm:t>
        <a:bodyPr/>
        <a:lstStyle/>
        <a:p>
          <a:endParaRPr lang="en-US" sz="2000"/>
        </a:p>
      </dgm:t>
    </dgm:pt>
    <dgm:pt modelId="{277FEB48-A2F3-42DB-8D58-613A235CC0D5}" type="parTrans" cxnId="{57F8EBAA-9831-4743-B2AC-036783955D0F}">
      <dgm:prSet/>
      <dgm:spPr/>
      <dgm:t>
        <a:bodyPr/>
        <a:lstStyle/>
        <a:p>
          <a:endParaRPr lang="en-US" sz="2000"/>
        </a:p>
      </dgm:t>
    </dgm:pt>
    <dgm:pt modelId="{BC61046B-8025-40BB-8E10-F6E0A2151E9E}">
      <dgm:prSet custT="1"/>
      <dgm:spPr/>
      <dgm:t>
        <a:bodyPr/>
        <a:lstStyle/>
        <a:p>
          <a:r>
            <a:rPr lang="en-US" sz="2000" dirty="0"/>
            <a:t>Generics for reusability across types</a:t>
          </a:r>
        </a:p>
      </dgm:t>
    </dgm:pt>
    <dgm:pt modelId="{2FBB4982-3692-421F-AFC4-F5C5AA19B590}" type="parTrans" cxnId="{4CC060D4-EAF3-43FA-95BF-2E7DE59C408E}">
      <dgm:prSet/>
      <dgm:spPr/>
      <dgm:t>
        <a:bodyPr/>
        <a:lstStyle/>
        <a:p>
          <a:endParaRPr lang="en-US" sz="2000"/>
        </a:p>
      </dgm:t>
    </dgm:pt>
    <dgm:pt modelId="{E11C1786-FBBB-4B8A-BE98-27EF166CC22E}" type="sibTrans" cxnId="{4CC060D4-EAF3-43FA-95BF-2E7DE59C408E}">
      <dgm:prSet/>
      <dgm:spPr/>
      <dgm:t>
        <a:bodyPr/>
        <a:lstStyle/>
        <a:p>
          <a:endParaRPr lang="en-US" sz="2000"/>
        </a:p>
      </dgm:t>
    </dgm:pt>
    <dgm:pt modelId="{01D55C0B-D8B6-7941-9F26-8E95E24D4F9B}" type="pres">
      <dgm:prSet presAssocID="{7BE0F4AF-5745-416D-BB31-6F6FC5BE8B6D}" presName="Name0" presStyleCnt="0">
        <dgm:presLayoutVars>
          <dgm:dir/>
          <dgm:resizeHandles val="exact"/>
        </dgm:presLayoutVars>
      </dgm:prSet>
      <dgm:spPr/>
    </dgm:pt>
    <dgm:pt modelId="{350FCD12-03C7-344B-B205-3A830A2009B8}" type="pres">
      <dgm:prSet presAssocID="{A82958DC-6743-4DD3-9836-8659C0C782D4}" presName="compNode" presStyleCnt="0"/>
      <dgm:spPr/>
    </dgm:pt>
    <dgm:pt modelId="{0E20B539-1006-4743-B343-F2B813E786F2}" type="pres">
      <dgm:prSet presAssocID="{A82958DC-6743-4DD3-9836-8659C0C782D4}" presName="pictRect" presStyleLbl="node1" presStyleIdx="0" presStyleCnt="4" custLinFactNeighborX="51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Juggler with solid fill"/>
        </a:ext>
      </dgm:extLst>
    </dgm:pt>
    <dgm:pt modelId="{22545E1A-D5A7-4A41-A474-10936422BA0F}" type="pres">
      <dgm:prSet presAssocID="{A82958DC-6743-4DD3-9836-8659C0C782D4}" presName="textRect" presStyleLbl="revTx" presStyleIdx="0" presStyleCnt="4">
        <dgm:presLayoutVars>
          <dgm:bulletEnabled val="1"/>
        </dgm:presLayoutVars>
      </dgm:prSet>
      <dgm:spPr/>
    </dgm:pt>
    <dgm:pt modelId="{81CD5248-F9B4-7F47-BC9F-9721672BBE18}" type="pres">
      <dgm:prSet presAssocID="{327BE012-9A42-41A8-8BB6-EABA6CC43428}" presName="sibTrans" presStyleLbl="sibTrans2D1" presStyleIdx="0" presStyleCnt="0"/>
      <dgm:spPr/>
    </dgm:pt>
    <dgm:pt modelId="{8161B464-5451-914E-A530-96768ED22139}" type="pres">
      <dgm:prSet presAssocID="{449FEF9E-2AA4-4D50-AEAE-B8BECEA31512}" presName="compNode" presStyleCnt="0"/>
      <dgm:spPr/>
    </dgm:pt>
    <dgm:pt modelId="{DF88D902-00A6-7D47-BB2E-10799357E1BF}" type="pres">
      <dgm:prSet presAssocID="{449FEF9E-2AA4-4D50-AEAE-B8BECEA31512}" presName="pict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 outline"/>
        </a:ext>
      </dgm:extLst>
    </dgm:pt>
    <dgm:pt modelId="{0E987FFA-EBBE-9B4D-9A4D-C776926C0758}" type="pres">
      <dgm:prSet presAssocID="{449FEF9E-2AA4-4D50-AEAE-B8BECEA31512}" presName="textRect" presStyleLbl="revTx" presStyleIdx="1" presStyleCnt="4">
        <dgm:presLayoutVars>
          <dgm:bulletEnabled val="1"/>
        </dgm:presLayoutVars>
      </dgm:prSet>
      <dgm:spPr/>
    </dgm:pt>
    <dgm:pt modelId="{484742D2-CA28-1744-B57C-ED7C2745B685}" type="pres">
      <dgm:prSet presAssocID="{A42EA533-9DD3-4290-AA96-EE23787DDE67}" presName="sibTrans" presStyleLbl="sibTrans2D1" presStyleIdx="0" presStyleCnt="0"/>
      <dgm:spPr/>
    </dgm:pt>
    <dgm:pt modelId="{4D1925F5-E6D6-EE48-83B6-07A914030832}" type="pres">
      <dgm:prSet presAssocID="{473F2C23-0003-4684-9694-F2688A3CB958}" presName="compNode" presStyleCnt="0"/>
      <dgm:spPr/>
    </dgm:pt>
    <dgm:pt modelId="{E2119A14-35CC-504E-9255-A358015E654F}" type="pres">
      <dgm:prSet presAssocID="{473F2C23-0003-4684-9694-F2688A3CB958}" presName="pict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gic Wand Auto outline"/>
        </a:ext>
      </dgm:extLst>
    </dgm:pt>
    <dgm:pt modelId="{359F4DB4-EC64-4749-92EF-58CF4147CF7B}" type="pres">
      <dgm:prSet presAssocID="{473F2C23-0003-4684-9694-F2688A3CB958}" presName="textRect" presStyleLbl="revTx" presStyleIdx="2" presStyleCnt="4">
        <dgm:presLayoutVars>
          <dgm:bulletEnabled val="1"/>
        </dgm:presLayoutVars>
      </dgm:prSet>
      <dgm:spPr/>
    </dgm:pt>
    <dgm:pt modelId="{2FEB6796-FF16-DE44-B982-5AE9D39FA923}" type="pres">
      <dgm:prSet presAssocID="{C7B6985C-0FDE-4D09-A1D3-9FE44BF93691}" presName="sibTrans" presStyleLbl="sibTrans2D1" presStyleIdx="0" presStyleCnt="0"/>
      <dgm:spPr/>
    </dgm:pt>
    <dgm:pt modelId="{92C4FECC-6733-9A4B-A6EF-23FA1A00D672}" type="pres">
      <dgm:prSet presAssocID="{BC61046B-8025-40BB-8E10-F6E0A2151E9E}" presName="compNode" presStyleCnt="0"/>
      <dgm:spPr/>
    </dgm:pt>
    <dgm:pt modelId="{C6B32F42-4A36-5D48-A8CE-B0A62B9945E5}" type="pres">
      <dgm:prSet presAssocID="{BC61046B-8025-40BB-8E10-F6E0A2151E9E}" presName="pictRect" presStyleLbl="node1" presStyleIdx="3" presStyleCnt="4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ss pieces with solid fill"/>
        </a:ext>
      </dgm:extLst>
    </dgm:pt>
    <dgm:pt modelId="{CD1463B1-1058-4A4C-A0A4-18B6D8FCE0A9}" type="pres">
      <dgm:prSet presAssocID="{BC61046B-8025-40BB-8E10-F6E0A2151E9E}" presName="textRect" presStyleLbl="revTx" presStyleIdx="3" presStyleCnt="4">
        <dgm:presLayoutVars>
          <dgm:bulletEnabled val="1"/>
        </dgm:presLayoutVars>
      </dgm:prSet>
      <dgm:spPr/>
    </dgm:pt>
  </dgm:ptLst>
  <dgm:cxnLst>
    <dgm:cxn modelId="{304EB60A-5277-204F-BF64-78F1DBA3FB17}" type="presOf" srcId="{473F2C23-0003-4684-9694-F2688A3CB958}" destId="{359F4DB4-EC64-4749-92EF-58CF4147CF7B}" srcOrd="0" destOrd="0" presId="urn:microsoft.com/office/officeart/2005/8/layout/pList1"/>
    <dgm:cxn modelId="{D25C8421-0645-4423-8C06-8284D41BD5D8}" srcId="{7BE0F4AF-5745-416D-BB31-6F6FC5BE8B6D}" destId="{A82958DC-6743-4DD3-9836-8659C0C782D4}" srcOrd="0" destOrd="0" parTransId="{CF5625C5-8D39-4138-8772-FF9F9AD7D0CF}" sibTransId="{327BE012-9A42-41A8-8BB6-EABA6CC43428}"/>
    <dgm:cxn modelId="{F4008178-970C-3F4C-B875-8F4242B45979}" type="presOf" srcId="{449FEF9E-2AA4-4D50-AEAE-B8BECEA31512}" destId="{0E987FFA-EBBE-9B4D-9A4D-C776926C0758}" srcOrd="0" destOrd="0" presId="urn:microsoft.com/office/officeart/2005/8/layout/pList1"/>
    <dgm:cxn modelId="{C121598E-0282-B940-B83F-708FE72E6C9A}" type="presOf" srcId="{A82958DC-6743-4DD3-9836-8659C0C782D4}" destId="{22545E1A-D5A7-4A41-A474-10936422BA0F}" srcOrd="0" destOrd="0" presId="urn:microsoft.com/office/officeart/2005/8/layout/pList1"/>
    <dgm:cxn modelId="{57F8EBAA-9831-4743-B2AC-036783955D0F}" srcId="{7BE0F4AF-5745-416D-BB31-6F6FC5BE8B6D}" destId="{449FEF9E-2AA4-4D50-AEAE-B8BECEA31512}" srcOrd="1" destOrd="0" parTransId="{277FEB48-A2F3-42DB-8D58-613A235CC0D5}" sibTransId="{A42EA533-9DD3-4290-AA96-EE23787DDE67}"/>
    <dgm:cxn modelId="{9F3A7BB4-41A6-4B44-BA8A-79CAFE4B157C}" type="presOf" srcId="{A42EA533-9DD3-4290-AA96-EE23787DDE67}" destId="{484742D2-CA28-1744-B57C-ED7C2745B685}" srcOrd="0" destOrd="0" presId="urn:microsoft.com/office/officeart/2005/8/layout/pList1"/>
    <dgm:cxn modelId="{A5378BB9-6956-EF4F-B038-F3D8C5A53099}" type="presOf" srcId="{C7B6985C-0FDE-4D09-A1D3-9FE44BF93691}" destId="{2FEB6796-FF16-DE44-B982-5AE9D39FA923}" srcOrd="0" destOrd="0" presId="urn:microsoft.com/office/officeart/2005/8/layout/pList1"/>
    <dgm:cxn modelId="{533A52BA-7DF1-4D96-B81D-4FF3FE77A9B7}" srcId="{7BE0F4AF-5745-416D-BB31-6F6FC5BE8B6D}" destId="{473F2C23-0003-4684-9694-F2688A3CB958}" srcOrd="2" destOrd="0" parTransId="{1DA85C18-E700-46A0-919D-589C9ADAEFD6}" sibTransId="{C7B6985C-0FDE-4D09-A1D3-9FE44BF93691}"/>
    <dgm:cxn modelId="{4CC060D4-EAF3-43FA-95BF-2E7DE59C408E}" srcId="{7BE0F4AF-5745-416D-BB31-6F6FC5BE8B6D}" destId="{BC61046B-8025-40BB-8E10-F6E0A2151E9E}" srcOrd="3" destOrd="0" parTransId="{2FBB4982-3692-421F-AFC4-F5C5AA19B590}" sibTransId="{E11C1786-FBBB-4B8A-BE98-27EF166CC22E}"/>
    <dgm:cxn modelId="{564A7AEE-B932-1C4F-831D-7B4FB1CD8EA9}" type="presOf" srcId="{BC61046B-8025-40BB-8E10-F6E0A2151E9E}" destId="{CD1463B1-1058-4A4C-A0A4-18B6D8FCE0A9}" srcOrd="0" destOrd="0" presId="urn:microsoft.com/office/officeart/2005/8/layout/pList1"/>
    <dgm:cxn modelId="{4DC886F1-13B2-394C-BDC3-1551F5E00515}" type="presOf" srcId="{7BE0F4AF-5745-416D-BB31-6F6FC5BE8B6D}" destId="{01D55C0B-D8B6-7941-9F26-8E95E24D4F9B}" srcOrd="0" destOrd="0" presId="urn:microsoft.com/office/officeart/2005/8/layout/pList1"/>
    <dgm:cxn modelId="{72C4DDF5-90D8-1E46-8107-E4FFBF76C4F3}" type="presOf" srcId="{327BE012-9A42-41A8-8BB6-EABA6CC43428}" destId="{81CD5248-F9B4-7F47-BC9F-9721672BBE18}" srcOrd="0" destOrd="0" presId="urn:microsoft.com/office/officeart/2005/8/layout/pList1"/>
    <dgm:cxn modelId="{0EA2DF0E-32F2-8043-B506-791727011C2F}" type="presParOf" srcId="{01D55C0B-D8B6-7941-9F26-8E95E24D4F9B}" destId="{350FCD12-03C7-344B-B205-3A830A2009B8}" srcOrd="0" destOrd="0" presId="urn:microsoft.com/office/officeart/2005/8/layout/pList1"/>
    <dgm:cxn modelId="{87EB880A-270B-274A-81B7-1738059B2EE8}" type="presParOf" srcId="{350FCD12-03C7-344B-B205-3A830A2009B8}" destId="{0E20B539-1006-4743-B343-F2B813E786F2}" srcOrd="0" destOrd="0" presId="urn:microsoft.com/office/officeart/2005/8/layout/pList1"/>
    <dgm:cxn modelId="{F63EF510-17A4-3445-A80B-F7958067B75E}" type="presParOf" srcId="{350FCD12-03C7-344B-B205-3A830A2009B8}" destId="{22545E1A-D5A7-4A41-A474-10936422BA0F}" srcOrd="1" destOrd="0" presId="urn:microsoft.com/office/officeart/2005/8/layout/pList1"/>
    <dgm:cxn modelId="{3FA7FC09-1BFD-7647-AB56-42F57EDC14BC}" type="presParOf" srcId="{01D55C0B-D8B6-7941-9F26-8E95E24D4F9B}" destId="{81CD5248-F9B4-7F47-BC9F-9721672BBE18}" srcOrd="1" destOrd="0" presId="urn:microsoft.com/office/officeart/2005/8/layout/pList1"/>
    <dgm:cxn modelId="{9BA31482-5F87-ED45-AB14-FB2D21D6F2D5}" type="presParOf" srcId="{01D55C0B-D8B6-7941-9F26-8E95E24D4F9B}" destId="{8161B464-5451-914E-A530-96768ED22139}" srcOrd="2" destOrd="0" presId="urn:microsoft.com/office/officeart/2005/8/layout/pList1"/>
    <dgm:cxn modelId="{57F0AC86-EC03-7342-84C9-9D70412A045E}" type="presParOf" srcId="{8161B464-5451-914E-A530-96768ED22139}" destId="{DF88D902-00A6-7D47-BB2E-10799357E1BF}" srcOrd="0" destOrd="0" presId="urn:microsoft.com/office/officeart/2005/8/layout/pList1"/>
    <dgm:cxn modelId="{4155F827-5D92-E348-97CF-2584C96BDFA5}" type="presParOf" srcId="{8161B464-5451-914E-A530-96768ED22139}" destId="{0E987FFA-EBBE-9B4D-9A4D-C776926C0758}" srcOrd="1" destOrd="0" presId="urn:microsoft.com/office/officeart/2005/8/layout/pList1"/>
    <dgm:cxn modelId="{5E206827-867A-B942-A401-6A498F2EE102}" type="presParOf" srcId="{01D55C0B-D8B6-7941-9F26-8E95E24D4F9B}" destId="{484742D2-CA28-1744-B57C-ED7C2745B685}" srcOrd="3" destOrd="0" presId="urn:microsoft.com/office/officeart/2005/8/layout/pList1"/>
    <dgm:cxn modelId="{5051BB0E-D52B-B946-97F4-EF4FB980B491}" type="presParOf" srcId="{01D55C0B-D8B6-7941-9F26-8E95E24D4F9B}" destId="{4D1925F5-E6D6-EE48-83B6-07A914030832}" srcOrd="4" destOrd="0" presId="urn:microsoft.com/office/officeart/2005/8/layout/pList1"/>
    <dgm:cxn modelId="{1CEF00A1-6EE7-A84D-BE98-DF0F691150DE}" type="presParOf" srcId="{4D1925F5-E6D6-EE48-83B6-07A914030832}" destId="{E2119A14-35CC-504E-9255-A358015E654F}" srcOrd="0" destOrd="0" presId="urn:microsoft.com/office/officeart/2005/8/layout/pList1"/>
    <dgm:cxn modelId="{D1DE5587-6B17-B947-9709-5FB3692AA382}" type="presParOf" srcId="{4D1925F5-E6D6-EE48-83B6-07A914030832}" destId="{359F4DB4-EC64-4749-92EF-58CF4147CF7B}" srcOrd="1" destOrd="0" presId="urn:microsoft.com/office/officeart/2005/8/layout/pList1"/>
    <dgm:cxn modelId="{D1450B93-CB0A-FE4D-A10D-F6EF9BDED249}" type="presParOf" srcId="{01D55C0B-D8B6-7941-9F26-8E95E24D4F9B}" destId="{2FEB6796-FF16-DE44-B982-5AE9D39FA923}" srcOrd="5" destOrd="0" presId="urn:microsoft.com/office/officeart/2005/8/layout/pList1"/>
    <dgm:cxn modelId="{31CD18B6-3918-6B42-9986-CFE58F722913}" type="presParOf" srcId="{01D55C0B-D8B6-7941-9F26-8E95E24D4F9B}" destId="{92C4FECC-6733-9A4B-A6EF-23FA1A00D672}" srcOrd="6" destOrd="0" presId="urn:microsoft.com/office/officeart/2005/8/layout/pList1"/>
    <dgm:cxn modelId="{C64BD3E3-96C4-8849-BA3F-2365C8C866AB}" type="presParOf" srcId="{92C4FECC-6733-9A4B-A6EF-23FA1A00D672}" destId="{C6B32F42-4A36-5D48-A8CE-B0A62B9945E5}" srcOrd="0" destOrd="0" presId="urn:microsoft.com/office/officeart/2005/8/layout/pList1"/>
    <dgm:cxn modelId="{5CA62DBC-DA1E-FD43-B154-42AF3FF526AD}" type="presParOf" srcId="{92C4FECC-6733-9A4B-A6EF-23FA1A00D672}" destId="{CD1463B1-1058-4A4C-A0A4-18B6D8FCE0A9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A8DCB4C-E4F4-4FB2-AE63-35A37AE75995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F38DCB0-865D-4CB8-8C7D-4696C3B2B891}" type="pres">
      <dgm:prSet presAssocID="{5A8DCB4C-E4F4-4FB2-AE63-35A37AE75995}" presName="linear" presStyleCnt="0">
        <dgm:presLayoutVars>
          <dgm:animLvl val="lvl"/>
          <dgm:resizeHandles val="exact"/>
        </dgm:presLayoutVars>
      </dgm:prSet>
      <dgm:spPr/>
    </dgm:pt>
  </dgm:ptLst>
  <dgm:cxnLst>
    <dgm:cxn modelId="{D7D97D5E-C227-4836-A6D8-FFEFCF9004F3}" type="presOf" srcId="{5A8DCB4C-E4F4-4FB2-AE63-35A37AE75995}" destId="{EF38DCB0-865D-4CB8-8C7D-4696C3B2B891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530D81A-3E96-4A04-81F7-C957D13BFA10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42AB79FB-9BF9-4F5F-B05D-3AAE9C4DEA15}">
      <dgm:prSet/>
      <dgm:spPr/>
      <dgm:t>
        <a:bodyPr/>
        <a:lstStyle/>
        <a:p>
          <a:r>
            <a:rPr lang="en-US"/>
            <a:t>Insufficient genetic diversity</a:t>
          </a:r>
        </a:p>
      </dgm:t>
    </dgm:pt>
    <dgm:pt modelId="{CBF1277C-5234-4FC2-AA2D-B335F8521E82}" type="parTrans" cxnId="{9EBB5BCF-684C-463C-85BD-DC2ECE7E5F9F}">
      <dgm:prSet/>
      <dgm:spPr/>
      <dgm:t>
        <a:bodyPr/>
        <a:lstStyle/>
        <a:p>
          <a:endParaRPr lang="en-US"/>
        </a:p>
      </dgm:t>
    </dgm:pt>
    <dgm:pt modelId="{8A66C6B2-82FF-451C-8A66-2640C6758F42}" type="sibTrans" cxnId="{9EBB5BCF-684C-463C-85BD-DC2ECE7E5F9F}">
      <dgm:prSet/>
      <dgm:spPr/>
      <dgm:t>
        <a:bodyPr/>
        <a:lstStyle/>
        <a:p>
          <a:endParaRPr lang="en-US"/>
        </a:p>
      </dgm:t>
    </dgm:pt>
    <dgm:pt modelId="{98852221-D8CA-491D-B0A0-1C0A5817CCD3}">
      <dgm:prSet/>
      <dgm:spPr/>
      <dgm:t>
        <a:bodyPr/>
        <a:lstStyle/>
        <a:p>
          <a:r>
            <a:rPr lang="en-US"/>
            <a:t>Overly specific fitness</a:t>
          </a:r>
        </a:p>
      </dgm:t>
    </dgm:pt>
    <dgm:pt modelId="{F244F998-2D22-4A59-AAA9-463B75F5993D}" type="parTrans" cxnId="{E2CBE7AF-7564-4878-99D3-799BD8DB2B97}">
      <dgm:prSet/>
      <dgm:spPr/>
      <dgm:t>
        <a:bodyPr/>
        <a:lstStyle/>
        <a:p>
          <a:endParaRPr lang="en-US"/>
        </a:p>
      </dgm:t>
    </dgm:pt>
    <dgm:pt modelId="{08EA1DD1-C2BB-4432-9AD8-AF3F5825BB95}" type="sibTrans" cxnId="{E2CBE7AF-7564-4878-99D3-799BD8DB2B97}">
      <dgm:prSet/>
      <dgm:spPr/>
      <dgm:t>
        <a:bodyPr/>
        <a:lstStyle/>
        <a:p>
          <a:endParaRPr lang="en-US"/>
        </a:p>
      </dgm:t>
    </dgm:pt>
    <dgm:pt modelId="{206917A3-4084-447A-9B66-1BE634C9AA78}">
      <dgm:prSet/>
      <dgm:spPr/>
      <dgm:t>
        <a:bodyPr/>
        <a:lstStyle/>
        <a:p>
          <a:r>
            <a:rPr lang="en-US"/>
            <a:t>Inefficient for simple problems</a:t>
          </a:r>
        </a:p>
      </dgm:t>
    </dgm:pt>
    <dgm:pt modelId="{B73F4962-C62E-4256-961C-125CA965D8D6}" type="parTrans" cxnId="{9741DD93-908E-4CDD-811F-3689A606E872}">
      <dgm:prSet/>
      <dgm:spPr/>
      <dgm:t>
        <a:bodyPr/>
        <a:lstStyle/>
        <a:p>
          <a:endParaRPr lang="en-US"/>
        </a:p>
      </dgm:t>
    </dgm:pt>
    <dgm:pt modelId="{6936489E-3056-4408-802B-8B64D2331B68}" type="sibTrans" cxnId="{9741DD93-908E-4CDD-811F-3689A606E872}">
      <dgm:prSet/>
      <dgm:spPr/>
      <dgm:t>
        <a:bodyPr/>
        <a:lstStyle/>
        <a:p>
          <a:endParaRPr lang="en-US"/>
        </a:p>
      </dgm:t>
    </dgm:pt>
    <dgm:pt modelId="{2C49DE92-DF47-F84C-9640-55CE0DD622A2}" type="pres">
      <dgm:prSet presAssocID="{A530D81A-3E96-4A04-81F7-C957D13BFA10}" presName="vert0" presStyleCnt="0">
        <dgm:presLayoutVars>
          <dgm:dir/>
          <dgm:animOne val="branch"/>
          <dgm:animLvl val="lvl"/>
        </dgm:presLayoutVars>
      </dgm:prSet>
      <dgm:spPr/>
    </dgm:pt>
    <dgm:pt modelId="{5DAE822F-8FD6-0F4D-B962-3CBFF197E9B2}" type="pres">
      <dgm:prSet presAssocID="{42AB79FB-9BF9-4F5F-B05D-3AAE9C4DEA15}" presName="thickLine" presStyleLbl="alignNode1" presStyleIdx="0" presStyleCnt="3"/>
      <dgm:spPr/>
    </dgm:pt>
    <dgm:pt modelId="{B1EC866D-7533-AE42-8C40-BED8F846D74F}" type="pres">
      <dgm:prSet presAssocID="{42AB79FB-9BF9-4F5F-B05D-3AAE9C4DEA15}" presName="horz1" presStyleCnt="0"/>
      <dgm:spPr/>
    </dgm:pt>
    <dgm:pt modelId="{F02DCB02-834F-B94E-9100-591AB28D71BA}" type="pres">
      <dgm:prSet presAssocID="{42AB79FB-9BF9-4F5F-B05D-3AAE9C4DEA15}" presName="tx1" presStyleLbl="revTx" presStyleIdx="0" presStyleCnt="3"/>
      <dgm:spPr/>
    </dgm:pt>
    <dgm:pt modelId="{DC3E589B-E91D-6C43-B241-79589A67A5BA}" type="pres">
      <dgm:prSet presAssocID="{42AB79FB-9BF9-4F5F-B05D-3AAE9C4DEA15}" presName="vert1" presStyleCnt="0"/>
      <dgm:spPr/>
    </dgm:pt>
    <dgm:pt modelId="{A77C3936-5F6E-5D4E-B3CC-1A9860C60586}" type="pres">
      <dgm:prSet presAssocID="{98852221-D8CA-491D-B0A0-1C0A5817CCD3}" presName="thickLine" presStyleLbl="alignNode1" presStyleIdx="1" presStyleCnt="3"/>
      <dgm:spPr/>
    </dgm:pt>
    <dgm:pt modelId="{3C923515-68C0-D24E-8271-9F8A39CD6214}" type="pres">
      <dgm:prSet presAssocID="{98852221-D8CA-491D-B0A0-1C0A5817CCD3}" presName="horz1" presStyleCnt="0"/>
      <dgm:spPr/>
    </dgm:pt>
    <dgm:pt modelId="{7BFB0C16-7008-E949-BD82-4517CFC8C8CF}" type="pres">
      <dgm:prSet presAssocID="{98852221-D8CA-491D-B0A0-1C0A5817CCD3}" presName="tx1" presStyleLbl="revTx" presStyleIdx="1" presStyleCnt="3"/>
      <dgm:spPr/>
    </dgm:pt>
    <dgm:pt modelId="{2061262C-C88F-7646-A7E0-C7FC1554C3CD}" type="pres">
      <dgm:prSet presAssocID="{98852221-D8CA-491D-B0A0-1C0A5817CCD3}" presName="vert1" presStyleCnt="0"/>
      <dgm:spPr/>
    </dgm:pt>
    <dgm:pt modelId="{3DBB3C0B-5099-ED4F-AE04-3A208E7237E6}" type="pres">
      <dgm:prSet presAssocID="{206917A3-4084-447A-9B66-1BE634C9AA78}" presName="thickLine" presStyleLbl="alignNode1" presStyleIdx="2" presStyleCnt="3"/>
      <dgm:spPr/>
    </dgm:pt>
    <dgm:pt modelId="{DC66BDB4-7C75-DE48-A1AA-4E820338D59A}" type="pres">
      <dgm:prSet presAssocID="{206917A3-4084-447A-9B66-1BE634C9AA78}" presName="horz1" presStyleCnt="0"/>
      <dgm:spPr/>
    </dgm:pt>
    <dgm:pt modelId="{42EF9795-82DB-2848-ADE6-B11C564EA755}" type="pres">
      <dgm:prSet presAssocID="{206917A3-4084-447A-9B66-1BE634C9AA78}" presName="tx1" presStyleLbl="revTx" presStyleIdx="2" presStyleCnt="3"/>
      <dgm:spPr/>
    </dgm:pt>
    <dgm:pt modelId="{620CA740-A0EA-E84D-81B8-A20716F2F543}" type="pres">
      <dgm:prSet presAssocID="{206917A3-4084-447A-9B66-1BE634C9AA78}" presName="vert1" presStyleCnt="0"/>
      <dgm:spPr/>
    </dgm:pt>
  </dgm:ptLst>
  <dgm:cxnLst>
    <dgm:cxn modelId="{EBA41D6A-87AE-3240-8CF9-3F81C9AD3ACA}" type="presOf" srcId="{A530D81A-3E96-4A04-81F7-C957D13BFA10}" destId="{2C49DE92-DF47-F84C-9640-55CE0DD622A2}" srcOrd="0" destOrd="0" presId="urn:microsoft.com/office/officeart/2008/layout/LinedList"/>
    <dgm:cxn modelId="{BFEE5371-BFF4-8546-B72C-10E2661F15CA}" type="presOf" srcId="{42AB79FB-9BF9-4F5F-B05D-3AAE9C4DEA15}" destId="{F02DCB02-834F-B94E-9100-591AB28D71BA}" srcOrd="0" destOrd="0" presId="urn:microsoft.com/office/officeart/2008/layout/LinedList"/>
    <dgm:cxn modelId="{8FBB2E88-B3B3-8E43-B2D8-EB8C83DF1088}" type="presOf" srcId="{98852221-D8CA-491D-B0A0-1C0A5817CCD3}" destId="{7BFB0C16-7008-E949-BD82-4517CFC8C8CF}" srcOrd="0" destOrd="0" presId="urn:microsoft.com/office/officeart/2008/layout/LinedList"/>
    <dgm:cxn modelId="{9741DD93-908E-4CDD-811F-3689A606E872}" srcId="{A530D81A-3E96-4A04-81F7-C957D13BFA10}" destId="{206917A3-4084-447A-9B66-1BE634C9AA78}" srcOrd="2" destOrd="0" parTransId="{B73F4962-C62E-4256-961C-125CA965D8D6}" sibTransId="{6936489E-3056-4408-802B-8B64D2331B68}"/>
    <dgm:cxn modelId="{2EEC6DA0-80E4-1345-BFCB-19B94DEC9F98}" type="presOf" srcId="{206917A3-4084-447A-9B66-1BE634C9AA78}" destId="{42EF9795-82DB-2848-ADE6-B11C564EA755}" srcOrd="0" destOrd="0" presId="urn:microsoft.com/office/officeart/2008/layout/LinedList"/>
    <dgm:cxn modelId="{E2CBE7AF-7564-4878-99D3-799BD8DB2B97}" srcId="{A530D81A-3E96-4A04-81F7-C957D13BFA10}" destId="{98852221-D8CA-491D-B0A0-1C0A5817CCD3}" srcOrd="1" destOrd="0" parTransId="{F244F998-2D22-4A59-AAA9-463B75F5993D}" sibTransId="{08EA1DD1-C2BB-4432-9AD8-AF3F5825BB95}"/>
    <dgm:cxn modelId="{9EBB5BCF-684C-463C-85BD-DC2ECE7E5F9F}" srcId="{A530D81A-3E96-4A04-81F7-C957D13BFA10}" destId="{42AB79FB-9BF9-4F5F-B05D-3AAE9C4DEA15}" srcOrd="0" destOrd="0" parTransId="{CBF1277C-5234-4FC2-AA2D-B335F8521E82}" sibTransId="{8A66C6B2-82FF-451C-8A66-2640C6758F42}"/>
    <dgm:cxn modelId="{859DA669-8C6E-0F41-83A3-D6D8F424B12E}" type="presParOf" srcId="{2C49DE92-DF47-F84C-9640-55CE0DD622A2}" destId="{5DAE822F-8FD6-0F4D-B962-3CBFF197E9B2}" srcOrd="0" destOrd="0" presId="urn:microsoft.com/office/officeart/2008/layout/LinedList"/>
    <dgm:cxn modelId="{E200D320-5BCD-F649-9FF6-A14EDC762229}" type="presParOf" srcId="{2C49DE92-DF47-F84C-9640-55CE0DD622A2}" destId="{B1EC866D-7533-AE42-8C40-BED8F846D74F}" srcOrd="1" destOrd="0" presId="urn:microsoft.com/office/officeart/2008/layout/LinedList"/>
    <dgm:cxn modelId="{FABF5D4E-8E82-6D40-BC27-4AE1E22D5553}" type="presParOf" srcId="{B1EC866D-7533-AE42-8C40-BED8F846D74F}" destId="{F02DCB02-834F-B94E-9100-591AB28D71BA}" srcOrd="0" destOrd="0" presId="urn:microsoft.com/office/officeart/2008/layout/LinedList"/>
    <dgm:cxn modelId="{A2B0EECB-D41C-9F4A-83DB-9DF7CB48AA05}" type="presParOf" srcId="{B1EC866D-7533-AE42-8C40-BED8F846D74F}" destId="{DC3E589B-E91D-6C43-B241-79589A67A5BA}" srcOrd="1" destOrd="0" presId="urn:microsoft.com/office/officeart/2008/layout/LinedList"/>
    <dgm:cxn modelId="{9BCCC14C-E842-A642-84E3-861B4C9F813A}" type="presParOf" srcId="{2C49DE92-DF47-F84C-9640-55CE0DD622A2}" destId="{A77C3936-5F6E-5D4E-B3CC-1A9860C60586}" srcOrd="2" destOrd="0" presId="urn:microsoft.com/office/officeart/2008/layout/LinedList"/>
    <dgm:cxn modelId="{F8FF0351-CC3A-3642-A60C-6A2CB65A509F}" type="presParOf" srcId="{2C49DE92-DF47-F84C-9640-55CE0DD622A2}" destId="{3C923515-68C0-D24E-8271-9F8A39CD6214}" srcOrd="3" destOrd="0" presId="urn:microsoft.com/office/officeart/2008/layout/LinedList"/>
    <dgm:cxn modelId="{97B8B8CD-CA1C-5E4A-9FA2-DD13066FF202}" type="presParOf" srcId="{3C923515-68C0-D24E-8271-9F8A39CD6214}" destId="{7BFB0C16-7008-E949-BD82-4517CFC8C8CF}" srcOrd="0" destOrd="0" presId="urn:microsoft.com/office/officeart/2008/layout/LinedList"/>
    <dgm:cxn modelId="{BCC23430-7EFC-BB43-BB01-80FA179BABA7}" type="presParOf" srcId="{3C923515-68C0-D24E-8271-9F8A39CD6214}" destId="{2061262C-C88F-7646-A7E0-C7FC1554C3CD}" srcOrd="1" destOrd="0" presId="urn:microsoft.com/office/officeart/2008/layout/LinedList"/>
    <dgm:cxn modelId="{41BDC155-BA18-1548-9A56-B9F7E38ED388}" type="presParOf" srcId="{2C49DE92-DF47-F84C-9640-55CE0DD622A2}" destId="{3DBB3C0B-5099-ED4F-AE04-3A208E7237E6}" srcOrd="4" destOrd="0" presId="urn:microsoft.com/office/officeart/2008/layout/LinedList"/>
    <dgm:cxn modelId="{4E0ACAD3-04A0-5B48-8638-5861A35317A5}" type="presParOf" srcId="{2C49DE92-DF47-F84C-9640-55CE0DD622A2}" destId="{DC66BDB4-7C75-DE48-A1AA-4E820338D59A}" srcOrd="5" destOrd="0" presId="urn:microsoft.com/office/officeart/2008/layout/LinedList"/>
    <dgm:cxn modelId="{714F76D6-22F0-814D-8F89-7ACFB4711204}" type="presParOf" srcId="{DC66BDB4-7C75-DE48-A1AA-4E820338D59A}" destId="{42EF9795-82DB-2848-ADE6-B11C564EA755}" srcOrd="0" destOrd="0" presId="urn:microsoft.com/office/officeart/2008/layout/LinedList"/>
    <dgm:cxn modelId="{BB771028-F8DC-054B-BEC0-3E69B0A8F27B}" type="presParOf" srcId="{DC66BDB4-7C75-DE48-A1AA-4E820338D59A}" destId="{620CA740-A0EA-E84D-81B8-A20716F2F543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530D81A-3E96-4A04-81F7-C957D13BFA10}" type="doc">
      <dgm:prSet loTypeId="urn:microsoft.com/office/officeart/2008/layout/LinedList" loCatId="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42AB79FB-9BF9-4F5F-B05D-3AAE9C4DEA15}">
      <dgm:prSet/>
      <dgm:spPr/>
      <dgm:t>
        <a:bodyPr/>
        <a:lstStyle/>
        <a:p>
          <a:r>
            <a:rPr lang="en-US" dirty="0"/>
            <a:t>Genetic algorithms mimic the biological process of natural selection to solve problems.</a:t>
          </a:r>
        </a:p>
      </dgm:t>
    </dgm:pt>
    <dgm:pt modelId="{CBF1277C-5234-4FC2-AA2D-B335F8521E82}" type="parTrans" cxnId="{9EBB5BCF-684C-463C-85BD-DC2ECE7E5F9F}">
      <dgm:prSet/>
      <dgm:spPr/>
      <dgm:t>
        <a:bodyPr/>
        <a:lstStyle/>
        <a:p>
          <a:endParaRPr lang="en-US"/>
        </a:p>
      </dgm:t>
    </dgm:pt>
    <dgm:pt modelId="{8A66C6B2-82FF-451C-8A66-2640C6758F42}" type="sibTrans" cxnId="{9EBB5BCF-684C-463C-85BD-DC2ECE7E5F9F}">
      <dgm:prSet/>
      <dgm:spPr/>
      <dgm:t>
        <a:bodyPr/>
        <a:lstStyle/>
        <a:p>
          <a:endParaRPr lang="en-US"/>
        </a:p>
      </dgm:t>
    </dgm:pt>
    <dgm:pt modelId="{98852221-D8CA-491D-B0A0-1C0A5817CCD3}">
      <dgm:prSet/>
      <dgm:spPr/>
      <dgm:t>
        <a:bodyPr/>
        <a:lstStyle/>
        <a:p>
          <a:r>
            <a:rPr lang="en-US" dirty="0"/>
            <a:t>Go is a very good language for implementation of genetic algorithms due to its memory efficiency, concurrency model and developer productivity</a:t>
          </a:r>
        </a:p>
      </dgm:t>
    </dgm:pt>
    <dgm:pt modelId="{F244F998-2D22-4A59-AAA9-463B75F5993D}" type="parTrans" cxnId="{E2CBE7AF-7564-4878-99D3-799BD8DB2B97}">
      <dgm:prSet/>
      <dgm:spPr/>
      <dgm:t>
        <a:bodyPr/>
        <a:lstStyle/>
        <a:p>
          <a:endParaRPr lang="en-US"/>
        </a:p>
      </dgm:t>
    </dgm:pt>
    <dgm:pt modelId="{08EA1DD1-C2BB-4432-9AD8-AF3F5825BB95}" type="sibTrans" cxnId="{E2CBE7AF-7564-4878-99D3-799BD8DB2B97}">
      <dgm:prSet/>
      <dgm:spPr/>
      <dgm:t>
        <a:bodyPr/>
        <a:lstStyle/>
        <a:p>
          <a:endParaRPr lang="en-US"/>
        </a:p>
      </dgm:t>
    </dgm:pt>
    <dgm:pt modelId="{9298EEF1-3A41-004E-A105-DC8FA0AE2695}" type="pres">
      <dgm:prSet presAssocID="{A530D81A-3E96-4A04-81F7-C957D13BFA10}" presName="vert0" presStyleCnt="0">
        <dgm:presLayoutVars>
          <dgm:dir/>
          <dgm:animOne val="branch"/>
          <dgm:animLvl val="lvl"/>
        </dgm:presLayoutVars>
      </dgm:prSet>
      <dgm:spPr/>
    </dgm:pt>
    <dgm:pt modelId="{F094E928-1B78-BA4E-81E5-08CA7F47E466}" type="pres">
      <dgm:prSet presAssocID="{42AB79FB-9BF9-4F5F-B05D-3AAE9C4DEA15}" presName="thickLine" presStyleLbl="alignNode1" presStyleIdx="0" presStyleCnt="2"/>
      <dgm:spPr/>
    </dgm:pt>
    <dgm:pt modelId="{527E4E24-28E5-F84E-ADC2-54060645C652}" type="pres">
      <dgm:prSet presAssocID="{42AB79FB-9BF9-4F5F-B05D-3AAE9C4DEA15}" presName="horz1" presStyleCnt="0"/>
      <dgm:spPr/>
    </dgm:pt>
    <dgm:pt modelId="{8B2D0A58-61AE-FE46-B74E-97EB4BC7C947}" type="pres">
      <dgm:prSet presAssocID="{42AB79FB-9BF9-4F5F-B05D-3AAE9C4DEA15}" presName="tx1" presStyleLbl="revTx" presStyleIdx="0" presStyleCnt="2"/>
      <dgm:spPr/>
    </dgm:pt>
    <dgm:pt modelId="{1B3F0286-626C-2945-8BBB-DDBDCD4F7811}" type="pres">
      <dgm:prSet presAssocID="{42AB79FB-9BF9-4F5F-B05D-3AAE9C4DEA15}" presName="vert1" presStyleCnt="0"/>
      <dgm:spPr/>
    </dgm:pt>
    <dgm:pt modelId="{5A78FDFA-3AFC-2A42-9905-D5077C5332DD}" type="pres">
      <dgm:prSet presAssocID="{98852221-D8CA-491D-B0A0-1C0A5817CCD3}" presName="thickLine" presStyleLbl="alignNode1" presStyleIdx="1" presStyleCnt="2"/>
      <dgm:spPr/>
    </dgm:pt>
    <dgm:pt modelId="{76723D10-8898-6642-B590-7466BA2353D3}" type="pres">
      <dgm:prSet presAssocID="{98852221-D8CA-491D-B0A0-1C0A5817CCD3}" presName="horz1" presStyleCnt="0"/>
      <dgm:spPr/>
    </dgm:pt>
    <dgm:pt modelId="{32596F75-0F88-8D4E-AC28-AAC203959EBC}" type="pres">
      <dgm:prSet presAssocID="{98852221-D8CA-491D-B0A0-1C0A5817CCD3}" presName="tx1" presStyleLbl="revTx" presStyleIdx="1" presStyleCnt="2"/>
      <dgm:spPr/>
    </dgm:pt>
    <dgm:pt modelId="{5376839C-2F6D-BB42-9D96-C360164B9773}" type="pres">
      <dgm:prSet presAssocID="{98852221-D8CA-491D-B0A0-1C0A5817CCD3}" presName="vert1" presStyleCnt="0"/>
      <dgm:spPr/>
    </dgm:pt>
  </dgm:ptLst>
  <dgm:cxnLst>
    <dgm:cxn modelId="{2FC14945-26DB-FB4C-B677-0252F301935F}" type="presOf" srcId="{42AB79FB-9BF9-4F5F-B05D-3AAE9C4DEA15}" destId="{8B2D0A58-61AE-FE46-B74E-97EB4BC7C947}" srcOrd="0" destOrd="0" presId="urn:microsoft.com/office/officeart/2008/layout/LinedList"/>
    <dgm:cxn modelId="{0B92A360-BA2B-A54E-9169-1985E2308BAD}" type="presOf" srcId="{98852221-D8CA-491D-B0A0-1C0A5817CCD3}" destId="{32596F75-0F88-8D4E-AC28-AAC203959EBC}" srcOrd="0" destOrd="0" presId="urn:microsoft.com/office/officeart/2008/layout/LinedList"/>
    <dgm:cxn modelId="{91C16873-CEC8-1F49-A0B3-D10275C4C5D0}" type="presOf" srcId="{A530D81A-3E96-4A04-81F7-C957D13BFA10}" destId="{9298EEF1-3A41-004E-A105-DC8FA0AE2695}" srcOrd="0" destOrd="0" presId="urn:microsoft.com/office/officeart/2008/layout/LinedList"/>
    <dgm:cxn modelId="{E2CBE7AF-7564-4878-99D3-799BD8DB2B97}" srcId="{A530D81A-3E96-4A04-81F7-C957D13BFA10}" destId="{98852221-D8CA-491D-B0A0-1C0A5817CCD3}" srcOrd="1" destOrd="0" parTransId="{F244F998-2D22-4A59-AAA9-463B75F5993D}" sibTransId="{08EA1DD1-C2BB-4432-9AD8-AF3F5825BB95}"/>
    <dgm:cxn modelId="{9EBB5BCF-684C-463C-85BD-DC2ECE7E5F9F}" srcId="{A530D81A-3E96-4A04-81F7-C957D13BFA10}" destId="{42AB79FB-9BF9-4F5F-B05D-3AAE9C4DEA15}" srcOrd="0" destOrd="0" parTransId="{CBF1277C-5234-4FC2-AA2D-B335F8521E82}" sibTransId="{8A66C6B2-82FF-451C-8A66-2640C6758F42}"/>
    <dgm:cxn modelId="{C3C696F4-1320-904F-A864-F6F33E87EFEF}" type="presParOf" srcId="{9298EEF1-3A41-004E-A105-DC8FA0AE2695}" destId="{F094E928-1B78-BA4E-81E5-08CA7F47E466}" srcOrd="0" destOrd="0" presId="urn:microsoft.com/office/officeart/2008/layout/LinedList"/>
    <dgm:cxn modelId="{376F85FD-F6C9-CD4A-9139-F81D5EBE623C}" type="presParOf" srcId="{9298EEF1-3A41-004E-A105-DC8FA0AE2695}" destId="{527E4E24-28E5-F84E-ADC2-54060645C652}" srcOrd="1" destOrd="0" presId="urn:microsoft.com/office/officeart/2008/layout/LinedList"/>
    <dgm:cxn modelId="{670D0DC8-0F2C-2347-A311-662331C3B080}" type="presParOf" srcId="{527E4E24-28E5-F84E-ADC2-54060645C652}" destId="{8B2D0A58-61AE-FE46-B74E-97EB4BC7C947}" srcOrd="0" destOrd="0" presId="urn:microsoft.com/office/officeart/2008/layout/LinedList"/>
    <dgm:cxn modelId="{3B49F802-18A4-AD41-9D65-85F6835772AD}" type="presParOf" srcId="{527E4E24-28E5-F84E-ADC2-54060645C652}" destId="{1B3F0286-626C-2945-8BBB-DDBDCD4F7811}" srcOrd="1" destOrd="0" presId="urn:microsoft.com/office/officeart/2008/layout/LinedList"/>
    <dgm:cxn modelId="{248E71D2-E749-8B4E-9A23-88DD72838C48}" type="presParOf" srcId="{9298EEF1-3A41-004E-A105-DC8FA0AE2695}" destId="{5A78FDFA-3AFC-2A42-9905-D5077C5332DD}" srcOrd="2" destOrd="0" presId="urn:microsoft.com/office/officeart/2008/layout/LinedList"/>
    <dgm:cxn modelId="{83888C59-B7E0-FC4B-868D-D69659983B13}" type="presParOf" srcId="{9298EEF1-3A41-004E-A105-DC8FA0AE2695}" destId="{76723D10-8898-6642-B590-7466BA2353D3}" srcOrd="3" destOrd="0" presId="urn:microsoft.com/office/officeart/2008/layout/LinedList"/>
    <dgm:cxn modelId="{3C99EE93-5BB2-B942-97EB-8178AB52F25C}" type="presParOf" srcId="{76723D10-8898-6642-B590-7466BA2353D3}" destId="{32596F75-0F88-8D4E-AC28-AAC203959EBC}" srcOrd="0" destOrd="0" presId="urn:microsoft.com/office/officeart/2008/layout/LinedList"/>
    <dgm:cxn modelId="{5287AA38-1C0B-F049-8C91-311F6D96C7BB}" type="presParOf" srcId="{76723D10-8898-6642-B590-7466BA2353D3}" destId="{5376839C-2F6D-BB42-9D96-C360164B9773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20B539-1006-4743-B343-F2B813E786F2}">
      <dsp:nvSpPr>
        <dsp:cNvPr id="0" name=""/>
        <dsp:cNvSpPr/>
      </dsp:nvSpPr>
      <dsp:spPr>
        <a:xfrm>
          <a:off x="1257852" y="926"/>
          <a:ext cx="2479670" cy="1708492"/>
        </a:xfrm>
        <a:prstGeom prst="round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545E1A-D5A7-4A41-A474-10936422BA0F}">
      <dsp:nvSpPr>
        <dsp:cNvPr id="0" name=""/>
        <dsp:cNvSpPr/>
      </dsp:nvSpPr>
      <dsp:spPr>
        <a:xfrm>
          <a:off x="1245156" y="1709418"/>
          <a:ext cx="2479670" cy="9199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Concurrency (of course)</a:t>
          </a:r>
        </a:p>
      </dsp:txBody>
      <dsp:txXfrm>
        <a:off x="1245156" y="1709418"/>
        <a:ext cx="2479670" cy="919957"/>
      </dsp:txXfrm>
    </dsp:sp>
    <dsp:sp modelId="{DF88D902-00A6-7D47-BB2E-10799357E1BF}">
      <dsp:nvSpPr>
        <dsp:cNvPr id="0" name=""/>
        <dsp:cNvSpPr/>
      </dsp:nvSpPr>
      <dsp:spPr>
        <a:xfrm>
          <a:off x="3972898" y="926"/>
          <a:ext cx="2479670" cy="1708492"/>
        </a:xfrm>
        <a:prstGeom prst="round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987FFA-EBBE-9B4D-9A4D-C776926C0758}">
      <dsp:nvSpPr>
        <dsp:cNvPr id="0" name=""/>
        <dsp:cNvSpPr/>
      </dsp:nvSpPr>
      <dsp:spPr>
        <a:xfrm>
          <a:off x="3972898" y="1709418"/>
          <a:ext cx="2479670" cy="9199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Memory Management,  Garbage Collection</a:t>
          </a:r>
        </a:p>
      </dsp:txBody>
      <dsp:txXfrm>
        <a:off x="3972898" y="1709418"/>
        <a:ext cx="2479670" cy="919957"/>
      </dsp:txXfrm>
    </dsp:sp>
    <dsp:sp modelId="{E2119A14-35CC-504E-9255-A358015E654F}">
      <dsp:nvSpPr>
        <dsp:cNvPr id="0" name=""/>
        <dsp:cNvSpPr/>
      </dsp:nvSpPr>
      <dsp:spPr>
        <a:xfrm>
          <a:off x="1245156" y="2877343"/>
          <a:ext cx="2479670" cy="1708492"/>
        </a:xfrm>
        <a:prstGeom prst="round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9F4DB4-EC64-4749-92EF-58CF4147CF7B}">
      <dsp:nvSpPr>
        <dsp:cNvPr id="0" name=""/>
        <dsp:cNvSpPr/>
      </dsp:nvSpPr>
      <dsp:spPr>
        <a:xfrm>
          <a:off x="1245156" y="4585836"/>
          <a:ext cx="2479670" cy="9199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Functions as first-class types</a:t>
          </a:r>
        </a:p>
      </dsp:txBody>
      <dsp:txXfrm>
        <a:off x="1245156" y="4585836"/>
        <a:ext cx="2479670" cy="919957"/>
      </dsp:txXfrm>
    </dsp:sp>
    <dsp:sp modelId="{C6B32F42-4A36-5D48-A8CE-B0A62B9945E5}">
      <dsp:nvSpPr>
        <dsp:cNvPr id="0" name=""/>
        <dsp:cNvSpPr/>
      </dsp:nvSpPr>
      <dsp:spPr>
        <a:xfrm>
          <a:off x="3972898" y="2877343"/>
          <a:ext cx="2479670" cy="1708492"/>
        </a:xfrm>
        <a:prstGeom prst="round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1463B1-1058-4A4C-A0A4-18B6D8FCE0A9}">
      <dsp:nvSpPr>
        <dsp:cNvPr id="0" name=""/>
        <dsp:cNvSpPr/>
      </dsp:nvSpPr>
      <dsp:spPr>
        <a:xfrm>
          <a:off x="3972898" y="4585836"/>
          <a:ext cx="2479670" cy="9199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Generics for reusability across types</a:t>
          </a:r>
        </a:p>
      </dsp:txBody>
      <dsp:txXfrm>
        <a:off x="3972898" y="4585836"/>
        <a:ext cx="2479670" cy="91995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AE822F-8FD6-0F4D-B962-3CBFF197E9B2}">
      <dsp:nvSpPr>
        <dsp:cNvPr id="0" name=""/>
        <dsp:cNvSpPr/>
      </dsp:nvSpPr>
      <dsp:spPr>
        <a:xfrm>
          <a:off x="0" y="2402"/>
          <a:ext cx="5641974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02DCB02-834F-B94E-9100-591AB28D71BA}">
      <dsp:nvSpPr>
        <dsp:cNvPr id="0" name=""/>
        <dsp:cNvSpPr/>
      </dsp:nvSpPr>
      <dsp:spPr>
        <a:xfrm>
          <a:off x="0" y="2402"/>
          <a:ext cx="5641974" cy="16388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0" tIns="190500" rIns="190500" bIns="190500" numCol="1" spcCol="1270" anchor="t" anchorCtr="0">
          <a:noAutofit/>
        </a:bodyPr>
        <a:lstStyle/>
        <a:p>
          <a:pPr marL="0" lvl="0" indent="0" algn="l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0" kern="1200"/>
            <a:t>Insufficient genetic diversity</a:t>
          </a:r>
        </a:p>
      </dsp:txBody>
      <dsp:txXfrm>
        <a:off x="0" y="2402"/>
        <a:ext cx="5641974" cy="1638814"/>
      </dsp:txXfrm>
    </dsp:sp>
    <dsp:sp modelId="{A77C3936-5F6E-5D4E-B3CC-1A9860C60586}">
      <dsp:nvSpPr>
        <dsp:cNvPr id="0" name=""/>
        <dsp:cNvSpPr/>
      </dsp:nvSpPr>
      <dsp:spPr>
        <a:xfrm>
          <a:off x="0" y="1641217"/>
          <a:ext cx="5641974" cy="0"/>
        </a:xfrm>
        <a:prstGeom prst="line">
          <a:avLst/>
        </a:prstGeom>
        <a:solidFill>
          <a:schemeClr val="accent2">
            <a:hueOff val="56720"/>
            <a:satOff val="6519"/>
            <a:lumOff val="-5196"/>
            <a:alphaOff val="0"/>
          </a:schemeClr>
        </a:solidFill>
        <a:ln w="15875" cap="flat" cmpd="sng" algn="ctr">
          <a:solidFill>
            <a:schemeClr val="accent2">
              <a:hueOff val="56720"/>
              <a:satOff val="6519"/>
              <a:lumOff val="-519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FB0C16-7008-E949-BD82-4517CFC8C8CF}">
      <dsp:nvSpPr>
        <dsp:cNvPr id="0" name=""/>
        <dsp:cNvSpPr/>
      </dsp:nvSpPr>
      <dsp:spPr>
        <a:xfrm>
          <a:off x="0" y="1641217"/>
          <a:ext cx="5641974" cy="16388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0" tIns="190500" rIns="190500" bIns="190500" numCol="1" spcCol="1270" anchor="t" anchorCtr="0">
          <a:noAutofit/>
        </a:bodyPr>
        <a:lstStyle/>
        <a:p>
          <a:pPr marL="0" lvl="0" indent="0" algn="l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0" kern="1200"/>
            <a:t>Overly specific fitness</a:t>
          </a:r>
        </a:p>
      </dsp:txBody>
      <dsp:txXfrm>
        <a:off x="0" y="1641217"/>
        <a:ext cx="5641974" cy="1638814"/>
      </dsp:txXfrm>
    </dsp:sp>
    <dsp:sp modelId="{3DBB3C0B-5099-ED4F-AE04-3A208E7237E6}">
      <dsp:nvSpPr>
        <dsp:cNvPr id="0" name=""/>
        <dsp:cNvSpPr/>
      </dsp:nvSpPr>
      <dsp:spPr>
        <a:xfrm>
          <a:off x="0" y="3280032"/>
          <a:ext cx="5641974" cy="0"/>
        </a:xfrm>
        <a:prstGeom prst="line">
          <a:avLst/>
        </a:prstGeom>
        <a:solidFill>
          <a:schemeClr val="accent2">
            <a:hueOff val="113439"/>
            <a:satOff val="13039"/>
            <a:lumOff val="-10393"/>
            <a:alphaOff val="0"/>
          </a:schemeClr>
        </a:solidFill>
        <a:ln w="15875" cap="flat" cmpd="sng" algn="ctr">
          <a:solidFill>
            <a:schemeClr val="accent2">
              <a:hueOff val="113439"/>
              <a:satOff val="13039"/>
              <a:lumOff val="-1039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EF9795-82DB-2848-ADE6-B11C564EA755}">
      <dsp:nvSpPr>
        <dsp:cNvPr id="0" name=""/>
        <dsp:cNvSpPr/>
      </dsp:nvSpPr>
      <dsp:spPr>
        <a:xfrm>
          <a:off x="0" y="3280032"/>
          <a:ext cx="5641974" cy="16388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0" tIns="190500" rIns="190500" bIns="190500" numCol="1" spcCol="1270" anchor="t" anchorCtr="0">
          <a:noAutofit/>
        </a:bodyPr>
        <a:lstStyle/>
        <a:p>
          <a:pPr marL="0" lvl="0" indent="0" algn="l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0" kern="1200"/>
            <a:t>Inefficient for simple problems</a:t>
          </a:r>
        </a:p>
      </dsp:txBody>
      <dsp:txXfrm>
        <a:off x="0" y="3280032"/>
        <a:ext cx="5641974" cy="163881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094E928-1B78-BA4E-81E5-08CA7F47E466}">
      <dsp:nvSpPr>
        <dsp:cNvPr id="0" name=""/>
        <dsp:cNvSpPr/>
      </dsp:nvSpPr>
      <dsp:spPr>
        <a:xfrm>
          <a:off x="0" y="0"/>
          <a:ext cx="5641974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B2D0A58-61AE-FE46-B74E-97EB4BC7C947}">
      <dsp:nvSpPr>
        <dsp:cNvPr id="0" name=""/>
        <dsp:cNvSpPr/>
      </dsp:nvSpPr>
      <dsp:spPr>
        <a:xfrm>
          <a:off x="0" y="0"/>
          <a:ext cx="5641974" cy="24606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t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Genetic algorithms mimic the biological process of natural selection to solve problems.</a:t>
          </a:r>
        </a:p>
      </dsp:txBody>
      <dsp:txXfrm>
        <a:off x="0" y="0"/>
        <a:ext cx="5641974" cy="2460625"/>
      </dsp:txXfrm>
    </dsp:sp>
    <dsp:sp modelId="{5A78FDFA-3AFC-2A42-9905-D5077C5332DD}">
      <dsp:nvSpPr>
        <dsp:cNvPr id="0" name=""/>
        <dsp:cNvSpPr/>
      </dsp:nvSpPr>
      <dsp:spPr>
        <a:xfrm>
          <a:off x="0" y="2460625"/>
          <a:ext cx="5641974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596F75-0F88-8D4E-AC28-AAC203959EBC}">
      <dsp:nvSpPr>
        <dsp:cNvPr id="0" name=""/>
        <dsp:cNvSpPr/>
      </dsp:nvSpPr>
      <dsp:spPr>
        <a:xfrm>
          <a:off x="0" y="2460625"/>
          <a:ext cx="5641974" cy="24606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t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Go is a very good language for implementation of genetic algorithms due to its memory efficiency, concurrency model and developer productivity</a:t>
          </a:r>
        </a:p>
      </dsp:txBody>
      <dsp:txXfrm>
        <a:off x="0" y="2460625"/>
        <a:ext cx="5641974" cy="246062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808C24-5568-4299-810C-3B3B08435EC0}" type="datetimeFigureOut">
              <a:rPr lang="en-US" smtClean="0"/>
              <a:t>9/27/23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6C7DAF-91C9-460C-9C3C-A76C07AC63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8649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6C7DAF-91C9-460C-9C3C-A76C07AC63A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6135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6C7DAF-91C9-460C-9C3C-A76C07AC63A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2376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2.1 Octillion Possible Combinations</a:t>
            </a:r>
          </a:p>
          <a:p>
            <a:r>
              <a:rPr lang="en-US" dirty="0"/>
              <a:t>1 Octillion is 1 followed by 27 zeros</a:t>
            </a:r>
          </a:p>
          <a:p>
            <a:r>
              <a:rPr lang="en-US" dirty="0"/>
              <a:t>The Age of the universe is 436 quadrillion seconds</a:t>
            </a:r>
          </a:p>
          <a:p>
            <a:r>
              <a:rPr lang="en-US" dirty="0"/>
              <a:t>1 Quadrillion is 1 followed by 15 zeros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6C7DAF-91C9-460C-9C3C-A76C07AC63A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8174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6C7DAF-91C9-460C-9C3C-A76C07AC63A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0753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6C7DAF-91C9-460C-9C3C-A76C07AC63A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1093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6C7DAF-91C9-460C-9C3C-A76C07AC63A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7617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8C28A28C-4C6A-46EA-90C0-4EE0B89CC5C7}" type="datetimeFigureOut">
              <a:rPr lang="en-US" smtClean="0"/>
              <a:t>9/27/23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89554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9/27/23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4738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9/27/23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71797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9/27/23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2076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9/27/23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 userDrawn="1"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13097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9/27/23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1162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9/27/23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4024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9/27/23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5722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9/27/23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0892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9/27/23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6810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9/27/23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 userDrawn="1"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19397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8C28A28C-4C6A-46EA-90C0-4EE0B89CC5C7}" type="datetimeFigureOut">
              <a:rPr lang="en-US" smtClean="0"/>
              <a:pPr/>
              <a:t>9/27/23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5DEF7F31-0B8A-474A-B86C-91F381754329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40190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Relationship Id="rId9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caseylmanus/gophercon-ga" TargetMode="External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Relationship Id="rId9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caseymanus" TargetMode="External"/><Relationship Id="rId2" Type="http://schemas.openxmlformats.org/officeDocument/2006/relationships/hyperlink" Target="https://github.com/caseylmanus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g"/><Relationship Id="rId4" Type="http://schemas.openxmlformats.org/officeDocument/2006/relationships/hyperlink" Target="https://www.linkedin.com/in/casey-manus-aa04b81/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4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Molecular DNA structure">
            <a:extLst>
              <a:ext uri="{FF2B5EF4-FFF2-40B4-BE49-F238E27FC236}">
                <a16:creationId xmlns:a16="http://schemas.microsoft.com/office/drawing/2014/main" id="{8682FE69-295F-BDE6-6C7D-BF81B58A940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77" b="1553"/>
          <a:stretch/>
        </p:blipFill>
        <p:spPr>
          <a:xfrm>
            <a:off x="-2" y="10"/>
            <a:ext cx="12192002" cy="685799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EAA48FC5-3C83-4F1B-BC33-DF0B588F8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96786" y="3064931"/>
            <a:ext cx="8295215" cy="2488568"/>
          </a:xfrm>
          <a:prstGeom prst="rect">
            <a:avLst/>
          </a:prstGeom>
          <a:solidFill>
            <a:srgbClr val="000001">
              <a:alpha val="7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B51234-5067-BD5E-F2F7-E5D76AFA7D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09349" y="3429000"/>
            <a:ext cx="7501651" cy="1090938"/>
          </a:xfrm>
        </p:spPr>
        <p:txBody>
          <a:bodyPr anchor="b">
            <a:normAutofit/>
          </a:bodyPr>
          <a:lstStyle/>
          <a:p>
            <a:pPr algn="l"/>
            <a:r>
              <a:rPr lang="en-US" sz="3900" dirty="0">
                <a:solidFill>
                  <a:srgbClr val="FFFFFF"/>
                </a:solidFill>
              </a:rPr>
              <a:t>Introduction to Genetic Algorithms in Go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C55D63-FA1A-8E04-6BA1-5AB09B54C9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09349" y="4779313"/>
            <a:ext cx="7501650" cy="514816"/>
          </a:xfrm>
        </p:spPr>
        <p:txBody>
          <a:bodyPr anchor="t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Gophercon 2023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2F01714-1A39-4194-BD47-8A9960C599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09349" y="4666480"/>
            <a:ext cx="6832499" cy="0"/>
          </a:xfrm>
          <a:prstGeom prst="line">
            <a:avLst/>
          </a:prstGeom>
          <a:ln w="22225">
            <a:solidFill>
              <a:srgbClr val="226FC7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2833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8D5BF1-0F95-D43F-FE06-A1B5A0CDF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A36909-DCE3-02A6-0D02-7C137A4934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9" y="1975535"/>
            <a:ext cx="3194946" cy="2997517"/>
          </a:xfrm>
        </p:spPr>
        <p:txBody>
          <a:bodyPr>
            <a:noAutofit/>
          </a:bodyPr>
          <a:lstStyle/>
          <a:p>
            <a:r>
              <a:rPr lang="en-US" sz="2400" dirty="0"/>
              <a:t>Selection is the process of choosing members of a population to “cross over” to the next generation.  </a:t>
            </a:r>
          </a:p>
          <a:p>
            <a:r>
              <a:rPr lang="en-US" sz="2400" dirty="0"/>
              <a:t>Types:</a:t>
            </a:r>
          </a:p>
          <a:p>
            <a:pPr lvl="1"/>
            <a:r>
              <a:rPr lang="en-US" sz="2400" dirty="0"/>
              <a:t>Roulette Wheel (random)</a:t>
            </a:r>
          </a:p>
          <a:p>
            <a:pPr lvl="1"/>
            <a:r>
              <a:rPr lang="en-US" sz="2400" dirty="0"/>
              <a:t>Weighted Roulette Wheel</a:t>
            </a:r>
          </a:p>
          <a:p>
            <a:pPr lvl="1"/>
            <a:r>
              <a:rPr lang="en-US" sz="2400" dirty="0"/>
              <a:t>Fittest Only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5315C3-DD53-F57E-4459-685B896BF7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2260" y="1999649"/>
            <a:ext cx="7796636" cy="2540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8440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8D5BF1-0F95-D43F-FE06-A1B5A0CDF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Evolution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A36909-DCE3-02A6-0D02-7C137A4934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8283" y="2084832"/>
            <a:ext cx="3701422" cy="4187953"/>
          </a:xfrm>
        </p:spPr>
        <p:txBody>
          <a:bodyPr/>
          <a:lstStyle/>
          <a:p>
            <a:r>
              <a:rPr lang="en-US" dirty="0"/>
              <a:t>After starting with a random population, the best members of the population get selected to crossover into the next.  Each new population is referred to as the “next generation”.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E8248F-B0C3-960C-9E9E-40CA698DBF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9705" y="1039804"/>
            <a:ext cx="7434899" cy="4223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7128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F14759-5168-9EA6-791A-7AF69B5374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 Over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AB5FF0D-A638-3F59-01EC-452C5F6BD9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0801" y="1909422"/>
            <a:ext cx="7616913" cy="372135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C21AF6A-1BCB-6C4E-CA83-1CFBB6AA6EA7}"/>
              </a:ext>
            </a:extLst>
          </p:cNvPr>
          <p:cNvSpPr txBox="1"/>
          <p:nvPr/>
        </p:nvSpPr>
        <p:spPr>
          <a:xfrm>
            <a:off x="1024128" y="1886673"/>
            <a:ext cx="3001462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Cross Over is the act of taking 2 parents and combining then mutating them to produce new candidate offspring for the next population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32686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F14759-5168-9EA6-791A-7AF69B5374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Point Cross Over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CC9020-9FDE-15B2-57A3-BB8774E8DA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305" y="1762973"/>
            <a:ext cx="6230102" cy="25564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770C865-17BC-265F-E16C-3717E97004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0500" y="4152900"/>
            <a:ext cx="8191500" cy="270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4321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F14759-5168-9EA6-791A-7AF69B5374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Uniform Cross Over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8A61008-4736-9CCB-5353-23027AC92A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742" y="1673777"/>
            <a:ext cx="6477000" cy="28384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D412913-A3F7-E5D9-A25C-0D913F7A5F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2698" y="4367928"/>
            <a:ext cx="6659301" cy="2490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9471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8D5BF1-0F95-D43F-FE06-A1B5A0CDF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Mutation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7A31D23-46F2-0489-4FE8-F0B16D936BB8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024128" y="2286000"/>
          <a:ext cx="9720073" cy="40233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E6C4FE7E-1B13-4E06-6CDB-4EFCD368892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2245" y="1893119"/>
            <a:ext cx="6248400" cy="22955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4464F9F-6826-3825-8A80-2CB0684749F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29625" y="4188644"/>
            <a:ext cx="8962375" cy="2637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266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5B5F36-4841-2380-E253-4B3D358411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5867061" cy="1499616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pc="200"/>
              <a:t>Demo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8842045-195D-0FFB-D7D6-7EF6FECF48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0630" y="2666821"/>
            <a:ext cx="5666792" cy="3173983"/>
          </a:xfrm>
          <a:prstGeom prst="rect">
            <a:avLst/>
          </a:prstGeom>
        </p:spPr>
      </p:pic>
      <p:sp>
        <p:nvSpPr>
          <p:cNvPr id="39" name="Rectangle 26">
            <a:extLst>
              <a:ext uri="{FF2B5EF4-FFF2-40B4-BE49-F238E27FC236}">
                <a16:creationId xmlns:a16="http://schemas.microsoft.com/office/drawing/2014/main" id="{CA4D39DB-AFA4-47BA-A7F2-13A71D210C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6" y="-2"/>
            <a:ext cx="4657344" cy="68580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21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440F9-0D52-C509-BB9A-E2D9462E98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1728" y="585216"/>
            <a:ext cx="5740739" cy="1499616"/>
          </a:xfrm>
        </p:spPr>
        <p:txBody>
          <a:bodyPr>
            <a:normAutofit/>
          </a:bodyPr>
          <a:lstStyle/>
          <a:p>
            <a:r>
              <a:rPr lang="en-US" dirty="0"/>
              <a:t>Other applications</a:t>
            </a:r>
          </a:p>
        </p:txBody>
      </p:sp>
      <p:pic>
        <p:nvPicPr>
          <p:cNvPr id="5" name="Picture 4" descr="A leaf with black spots on it&#10;&#10;Description automatically generated">
            <a:extLst>
              <a:ext uri="{FF2B5EF4-FFF2-40B4-BE49-F238E27FC236}">
                <a16:creationId xmlns:a16="http://schemas.microsoft.com/office/drawing/2014/main" id="{A18CDCE3-9094-C9FE-F93B-8BD35674510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45" r="21977" b="-4"/>
          <a:stretch/>
        </p:blipFill>
        <p:spPr>
          <a:xfrm>
            <a:off x="484635" y="484632"/>
            <a:ext cx="3248521" cy="351194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0F78CF7-743D-4F97-AEAF-6D872AEF4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97745" y="484632"/>
            <a:ext cx="1082693" cy="3511948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7DCBFCC-8C5F-4A93-997F-0A2BB3F0D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56896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A drone flying over a field of corn&#10;&#10;Description automatically generated">
            <a:extLst>
              <a:ext uri="{FF2B5EF4-FFF2-40B4-BE49-F238E27FC236}">
                <a16:creationId xmlns:a16="http://schemas.microsoft.com/office/drawing/2014/main" id="{B2988E76-D335-BD15-9F76-57E763DEC75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77" r="3" b="1091"/>
          <a:stretch/>
        </p:blipFill>
        <p:spPr>
          <a:xfrm>
            <a:off x="484633" y="4150596"/>
            <a:ext cx="4495802" cy="223180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288DB-066C-72FA-12E2-EB7A722BDD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51728" y="2286000"/>
            <a:ext cx="5740739" cy="4023360"/>
          </a:xfrm>
        </p:spPr>
        <p:txBody>
          <a:bodyPr>
            <a:normAutofit/>
          </a:bodyPr>
          <a:lstStyle/>
          <a:p>
            <a:r>
              <a:rPr lang="en-US" sz="2400" dirty="0"/>
              <a:t>Genetic algorithms are excellent tools for optimization of data as inputs to other processes</a:t>
            </a:r>
          </a:p>
          <a:p>
            <a:r>
              <a:rPr lang="en-US" sz="2400" dirty="0"/>
              <a:t>In Agriculture</a:t>
            </a:r>
          </a:p>
          <a:p>
            <a:pPr marL="352425" lvl="1" indent="-223838"/>
            <a:r>
              <a:rPr lang="en-US" sz="2400" dirty="0"/>
              <a:t>Optimize flight paths for spot spray</a:t>
            </a:r>
          </a:p>
          <a:p>
            <a:pPr marL="352425" lvl="1" indent="-223838"/>
            <a:r>
              <a:rPr lang="en-US" sz="2400" dirty="0"/>
              <a:t>Rainfall Prediction</a:t>
            </a:r>
          </a:p>
          <a:p>
            <a:r>
              <a:rPr lang="en-US" sz="2400" dirty="0"/>
              <a:t>Other</a:t>
            </a:r>
          </a:p>
          <a:p>
            <a:pPr marL="352425" lvl="1" indent="-223838"/>
            <a:r>
              <a:rPr lang="en-US" sz="2400" dirty="0"/>
              <a:t>Training Neural Networks</a:t>
            </a:r>
          </a:p>
          <a:p>
            <a:pPr marL="352425" lvl="1" indent="-223838"/>
            <a:r>
              <a:rPr lang="en-US" sz="2400" dirty="0"/>
              <a:t>Genetic Programs</a:t>
            </a:r>
          </a:p>
          <a:p>
            <a:pPr lvl="1"/>
            <a:endParaRPr lang="en-US" sz="2400" dirty="0"/>
          </a:p>
          <a:p>
            <a:pPr lvl="1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692846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F7422F06-6017-4361-8872-E0E2CEB20B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4819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E2CE25-6EF3-F80C-9702-83B70BA084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43467"/>
            <a:ext cx="3415612" cy="557106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Pitfalls</a:t>
            </a:r>
          </a:p>
        </p:txBody>
      </p:sp>
      <p:graphicFrame>
        <p:nvGraphicFramePr>
          <p:cNvPr id="12" name="Content Placeholder 2">
            <a:extLst>
              <a:ext uri="{FF2B5EF4-FFF2-40B4-BE49-F238E27FC236}">
                <a16:creationId xmlns:a16="http://schemas.microsoft.com/office/drawing/2014/main" id="{D1C2204A-3063-CFF0-121D-7ED1107F16C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46969559"/>
              </p:ext>
            </p:extLst>
          </p:nvPr>
        </p:nvGraphicFramePr>
        <p:xfrm>
          <a:off x="5603875" y="954088"/>
          <a:ext cx="5641975" cy="4921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0700702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8">
            <a:extLst>
              <a:ext uri="{FF2B5EF4-FFF2-40B4-BE49-F238E27FC236}">
                <a16:creationId xmlns:a16="http://schemas.microsoft.com/office/drawing/2014/main" id="{F7422F06-6017-4361-8872-E0E2CEB20B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4819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E2CE25-6EF3-F80C-9702-83B70BA084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43467"/>
            <a:ext cx="3415612" cy="557106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In review</a:t>
            </a:r>
          </a:p>
        </p:txBody>
      </p:sp>
      <p:graphicFrame>
        <p:nvGraphicFramePr>
          <p:cNvPr id="12" name="Content Placeholder 2">
            <a:extLst>
              <a:ext uri="{FF2B5EF4-FFF2-40B4-BE49-F238E27FC236}">
                <a16:creationId xmlns:a16="http://schemas.microsoft.com/office/drawing/2014/main" id="{D1C2204A-3063-CFF0-121D-7ED1107F16C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64605074"/>
              </p:ext>
            </p:extLst>
          </p:nvPr>
        </p:nvGraphicFramePr>
        <p:xfrm>
          <a:off x="5603875" y="508039"/>
          <a:ext cx="5641975" cy="4921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" name="Picture 2" descr="Github Link">
            <a:hlinkClick r:id="rId8"/>
            <a:extLst>
              <a:ext uri="{FF2B5EF4-FFF2-40B4-BE49-F238E27FC236}">
                <a16:creationId xmlns:a16="http://schemas.microsoft.com/office/drawing/2014/main" id="{591E6816-3944-B09F-226F-04978BA1DAB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2359" y="6040979"/>
            <a:ext cx="777812" cy="5064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4795697-D343-AA38-CACE-30631C9DDE0B}"/>
              </a:ext>
            </a:extLst>
          </p:cNvPr>
          <p:cNvSpPr txBox="1"/>
          <p:nvPr/>
        </p:nvSpPr>
        <p:spPr>
          <a:xfrm>
            <a:off x="6590170" y="6040980"/>
            <a:ext cx="4958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8"/>
              </a:rPr>
              <a:t>https://github.com/caseylmanus/gophercon-ga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95927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A542C-7592-B493-8FF1-CFD5F1B96E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362" y="720435"/>
            <a:ext cx="4855352" cy="1507375"/>
          </a:xfrm>
        </p:spPr>
        <p:txBody>
          <a:bodyPr>
            <a:normAutofit/>
          </a:bodyPr>
          <a:lstStyle/>
          <a:p>
            <a:r>
              <a:rPr lang="en-US" dirty="0"/>
              <a:t>Who am I?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605D67-5DDF-AF12-F93A-DC0664E102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0684" y="4011965"/>
            <a:ext cx="5342958" cy="2125600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600" dirty="0"/>
              <a:t>Socials</a:t>
            </a:r>
          </a:p>
          <a:p>
            <a:pPr lvl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600" dirty="0" err="1"/>
              <a:t>Github</a:t>
            </a:r>
            <a:r>
              <a:rPr lang="en-US" sz="1600" dirty="0"/>
              <a:t> – </a:t>
            </a:r>
            <a:r>
              <a:rPr lang="en-US" sz="1600" dirty="0">
                <a:hlinkClick r:id="rId2"/>
              </a:rPr>
              <a:t>https://github.com/caseylmanus</a:t>
            </a:r>
            <a:endParaRPr lang="en-US" sz="1600" dirty="0"/>
          </a:p>
          <a:p>
            <a:pPr lvl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600" dirty="0"/>
              <a:t>Twitter/X – </a:t>
            </a:r>
            <a:r>
              <a:rPr lang="en-US" sz="1600" dirty="0">
                <a:hlinkClick r:id="rId3"/>
              </a:rPr>
              <a:t>https://twitter.com/caseymanus</a:t>
            </a:r>
            <a:endParaRPr lang="en-US" sz="1600" dirty="0"/>
          </a:p>
          <a:p>
            <a:pPr lvl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600" dirty="0"/>
              <a:t>LinkedIn -  </a:t>
            </a:r>
            <a:r>
              <a:rPr lang="en-US" sz="1600" dirty="0">
                <a:hlinkClick r:id="rId4"/>
              </a:rPr>
              <a:t>https://www.linkedin.com/in/casey-manus-aa04b81/</a:t>
            </a:r>
            <a:endParaRPr lang="en-US" sz="1600" dirty="0"/>
          </a:p>
          <a:p>
            <a:pPr>
              <a:lnSpc>
                <a:spcPct val="110000"/>
              </a:lnSpc>
            </a:pPr>
            <a:endParaRPr lang="en-US" sz="1600" dirty="0"/>
          </a:p>
          <a:p>
            <a:pPr>
              <a:lnSpc>
                <a:spcPct val="110000"/>
              </a:lnSpc>
            </a:pPr>
            <a:endParaRPr lang="en-US" sz="1600" dirty="0"/>
          </a:p>
        </p:txBody>
      </p:sp>
      <p:pic>
        <p:nvPicPr>
          <p:cNvPr id="5" name="Picture 4" descr="A person taking a selfie&#10;&#10;Description automatically generated">
            <a:extLst>
              <a:ext uri="{FF2B5EF4-FFF2-40B4-BE49-F238E27FC236}">
                <a16:creationId xmlns:a16="http://schemas.microsoft.com/office/drawing/2014/main" id="{EC997577-2611-FD5C-74A3-6363CD266C5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95" r="9584"/>
          <a:stretch/>
        </p:blipFill>
        <p:spPr>
          <a:xfrm>
            <a:off x="6967018" y="10"/>
            <a:ext cx="5224982" cy="6863174"/>
          </a:xfrm>
          <a:custGeom>
            <a:avLst/>
            <a:gdLst/>
            <a:ahLst/>
            <a:cxnLst/>
            <a:rect l="l" t="t" r="r" b="b"/>
            <a:pathLst>
              <a:path w="5224982" h="6846790">
                <a:moveTo>
                  <a:pt x="0" y="0"/>
                </a:moveTo>
                <a:lnTo>
                  <a:pt x="5224981" y="0"/>
                </a:lnTo>
                <a:lnTo>
                  <a:pt x="5224981" y="3414038"/>
                </a:lnTo>
                <a:lnTo>
                  <a:pt x="5224982" y="3414038"/>
                </a:lnTo>
                <a:lnTo>
                  <a:pt x="5224981" y="3414080"/>
                </a:lnTo>
                <a:lnTo>
                  <a:pt x="5224981" y="3430264"/>
                </a:lnTo>
                <a:lnTo>
                  <a:pt x="5224578" y="3430264"/>
                </a:lnTo>
                <a:lnTo>
                  <a:pt x="5220721" y="3585201"/>
                </a:lnTo>
                <a:cubicBezTo>
                  <a:pt x="5132997" y="5343007"/>
                  <a:pt x="3701516" y="6753257"/>
                  <a:pt x="1915780" y="6842324"/>
                </a:cubicBezTo>
                <a:lnTo>
                  <a:pt x="1743766" y="6846603"/>
                </a:lnTo>
                <a:lnTo>
                  <a:pt x="1743766" y="6846788"/>
                </a:lnTo>
                <a:lnTo>
                  <a:pt x="1736330" y="6846788"/>
                </a:lnTo>
                <a:lnTo>
                  <a:pt x="1736250" y="6846790"/>
                </a:lnTo>
                <a:lnTo>
                  <a:pt x="1736250" y="6846788"/>
                </a:lnTo>
                <a:lnTo>
                  <a:pt x="0" y="6846788"/>
                </a:lnTo>
                <a:close/>
              </a:path>
            </a:pathLst>
          </a:cu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156CFC3-18D6-637B-B39E-880179D5889D}"/>
              </a:ext>
            </a:extLst>
          </p:cNvPr>
          <p:cNvSpPr txBox="1">
            <a:spLocks/>
          </p:cNvSpPr>
          <p:nvPr/>
        </p:nvSpPr>
        <p:spPr>
          <a:xfrm>
            <a:off x="1180684" y="2061882"/>
            <a:ext cx="4855352" cy="1507375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sz="1700" dirty="0"/>
              <a:t>Principal Data Engineer, Crop Science @ Bayer</a:t>
            </a:r>
          </a:p>
          <a:p>
            <a:pPr>
              <a:lnSpc>
                <a:spcPct val="110000"/>
              </a:lnSpc>
            </a:pPr>
            <a:r>
              <a:rPr lang="en-US" sz="1700" dirty="0"/>
              <a:t>Software engineer for 25+ years</a:t>
            </a:r>
          </a:p>
          <a:p>
            <a:pPr>
              <a:lnSpc>
                <a:spcPct val="110000"/>
              </a:lnSpc>
            </a:pPr>
            <a:r>
              <a:rPr lang="en-US" sz="1700" dirty="0"/>
              <a:t>Miami, Florida</a:t>
            </a:r>
          </a:p>
          <a:p>
            <a:pPr marL="0" indent="0">
              <a:lnSpc>
                <a:spcPct val="110000"/>
              </a:lnSpc>
              <a:buFont typeface="Tw Cen MT" panose="020B0602020104020603" pitchFamily="34" charset="0"/>
              <a:buNone/>
            </a:pPr>
            <a:endParaRPr lang="en-US" sz="1700" dirty="0"/>
          </a:p>
          <a:p>
            <a:pPr marL="0" indent="0">
              <a:lnSpc>
                <a:spcPct val="110000"/>
              </a:lnSpc>
              <a:buFont typeface="Tw Cen MT" panose="020B0602020104020603" pitchFamily="34" charset="0"/>
              <a:buNone/>
            </a:pPr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33740958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109556B-EAE9-4435-B409-0519F2CBDB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552267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CA2397-FDD6-3765-5C6D-950F5BBD28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6007027" cy="1499616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What are genetic algorithms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814CCBE-423E-41B2-A9F3-82679F490E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9E6AE5-E820-6637-FE36-50DACE064B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6007027" cy="402336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A genetic algorithm (GA) is an algorithm used to find approximate solutions to difficult-to-solve problems through the application of the principles of evolutionary biology to computer science.</a:t>
            </a:r>
          </a:p>
          <a:p>
            <a:r>
              <a:rPr lang="en-US" dirty="0">
                <a:solidFill>
                  <a:srgbClr val="FFFFFF"/>
                </a:solidFill>
              </a:rPr>
              <a:t>Genetic algorithms try to mimic the biological process of natural selection</a:t>
            </a:r>
            <a:br>
              <a:rPr lang="en-US" dirty="0"/>
            </a:b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80FC702B-1D97-DCE2-96DA-9DE72F8A4B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563" r="32799" b="-1"/>
          <a:stretch/>
        </p:blipFill>
        <p:spPr>
          <a:xfrm>
            <a:off x="7552266" y="10"/>
            <a:ext cx="4639734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3193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B846361-53FF-3D27-2449-88F27594CAC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87711371"/>
              </p:ext>
            </p:extLst>
          </p:nvPr>
        </p:nvGraphicFramePr>
        <p:xfrm>
          <a:off x="4100575" y="70065"/>
          <a:ext cx="7697725" cy="55067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4" name="Rectangle 13">
            <a:extLst>
              <a:ext uri="{FF2B5EF4-FFF2-40B4-BE49-F238E27FC236}">
                <a16:creationId xmlns:a16="http://schemas.microsoft.com/office/drawing/2014/main" id="{81AEB8A9-B768-4E30-BA55-D919E6687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0001" y="-2"/>
            <a:ext cx="4069936" cy="68580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AE2B1E-AE06-D33E-D888-850CF90162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039" y="640080"/>
            <a:ext cx="3429855" cy="5613236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What makes Go good for genetic algorithms?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1B3C12-D4CA-CCD7-D875-BB79A51BCD6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100076" y="42387"/>
            <a:ext cx="1090778" cy="1482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0507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3A8EC506-B1DA-46A1-B44D-774E68468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9" name="Oval 5">
            <a:extLst>
              <a:ext uri="{FF2B5EF4-FFF2-40B4-BE49-F238E27FC236}">
                <a16:creationId xmlns:a16="http://schemas.microsoft.com/office/drawing/2014/main" id="{BFF30785-305E-45D7-984F-5AA93D3CA5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5E01FA5-D766-43CA-A83D-E7CF3F04E9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286BE877-8405-42B2-A8E4-BF4224E015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726" cy="68589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F4916F3-5270-48BF-8D54-7990F611B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20178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5B5F36-4841-2380-E253-4B3D358411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4454" y="640080"/>
            <a:ext cx="4208656" cy="30348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kern="1200" cap="all" spc="200" baseline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0B2FA5-13DB-39F1-3DC6-A46D9F9B6A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59099" y="3849539"/>
            <a:ext cx="4204012" cy="235941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3600" dirty="0">
                <a:solidFill>
                  <a:srgbClr val="FFFFFF"/>
                </a:solidFill>
              </a:rPr>
              <a:t>Can 1 million monkeys write Shakespeare?</a:t>
            </a:r>
          </a:p>
        </p:txBody>
      </p:sp>
      <p:pic>
        <p:nvPicPr>
          <p:cNvPr id="7" name="Picture 6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CFDC1275-C4A6-8999-DCC1-5A26F06DE4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0" y="0"/>
            <a:ext cx="5657670" cy="6857782"/>
          </a:xfrm>
          <a:prstGeom prst="rect">
            <a:avLst/>
          </a:prstGeom>
        </p:spPr>
      </p:pic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F49244C8-BD6D-4309-8235-706CBF26EF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06857" y="3765314"/>
            <a:ext cx="3931920" cy="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42595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A6B7FE-4F40-DE2E-72DE-E76C0D82D8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7BEE1CA0-C312-16B9-A4B4-4AAE7A7F6E23}"/>
              </a:ext>
            </a:extLst>
          </p:cNvPr>
          <p:cNvGrpSpPr/>
          <p:nvPr/>
        </p:nvGrpSpPr>
        <p:grpSpPr>
          <a:xfrm>
            <a:off x="1177974" y="1721922"/>
            <a:ext cx="9836053" cy="3990109"/>
            <a:chOff x="841058" y="2273590"/>
            <a:chExt cx="9836053" cy="382528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EFEB867-FD42-F423-6D0E-24D741108FE7}"/>
                </a:ext>
              </a:extLst>
            </p:cNvPr>
            <p:cNvSpPr txBox="1"/>
            <p:nvPr/>
          </p:nvSpPr>
          <p:spPr>
            <a:xfrm>
              <a:off x="7114203" y="3761408"/>
              <a:ext cx="123280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Each cycle is a new Generation</a:t>
              </a: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A664033D-2F82-9DD0-AB61-EF75150A1F7B}"/>
                </a:ext>
              </a:extLst>
            </p:cNvPr>
            <p:cNvSpPr/>
            <p:nvPr/>
          </p:nvSpPr>
          <p:spPr>
            <a:xfrm>
              <a:off x="841058" y="2273590"/>
              <a:ext cx="1938565" cy="89191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Define Genome</a:t>
              </a: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1540F56F-98E7-1C24-8029-7218322FDB85}"/>
                </a:ext>
              </a:extLst>
            </p:cNvPr>
            <p:cNvCxnSpPr>
              <a:cxnSpLocks/>
              <a:stCxn id="3" idx="3"/>
              <a:endCxn id="12" idx="1"/>
            </p:cNvCxnSpPr>
            <p:nvPr/>
          </p:nvCxnSpPr>
          <p:spPr>
            <a:xfrm>
              <a:off x="2779623" y="2719545"/>
              <a:ext cx="98855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62241C5-476C-EAC3-8A0A-19D8AAA5CCA0}"/>
                </a:ext>
              </a:extLst>
            </p:cNvPr>
            <p:cNvSpPr/>
            <p:nvPr/>
          </p:nvSpPr>
          <p:spPr>
            <a:xfrm>
              <a:off x="3768175" y="2273590"/>
              <a:ext cx="1938565" cy="89191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Random Population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08E457AE-6F2C-EEA9-850D-8659C0505656}"/>
                </a:ext>
              </a:extLst>
            </p:cNvPr>
            <p:cNvCxnSpPr>
              <a:cxnSpLocks/>
              <a:stCxn id="12" idx="3"/>
              <a:endCxn id="22" idx="1"/>
            </p:cNvCxnSpPr>
            <p:nvPr/>
          </p:nvCxnSpPr>
          <p:spPr>
            <a:xfrm>
              <a:off x="5706740" y="2719545"/>
              <a:ext cx="103758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37503CB7-956A-1639-FE03-AF08932C3125}"/>
                </a:ext>
              </a:extLst>
            </p:cNvPr>
            <p:cNvSpPr/>
            <p:nvPr/>
          </p:nvSpPr>
          <p:spPr>
            <a:xfrm>
              <a:off x="6744326" y="2273590"/>
              <a:ext cx="1938565" cy="89191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Determine Fitness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78DCA7A3-541C-D4C8-F88B-A8804B6B3881}"/>
                </a:ext>
              </a:extLst>
            </p:cNvPr>
            <p:cNvSpPr/>
            <p:nvPr/>
          </p:nvSpPr>
          <p:spPr>
            <a:xfrm>
              <a:off x="8670257" y="3738304"/>
              <a:ext cx="2006854" cy="92332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Selection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6EC03985-E899-8DDB-9556-58D404A39CCE}"/>
                </a:ext>
              </a:extLst>
            </p:cNvPr>
            <p:cNvSpPr/>
            <p:nvPr/>
          </p:nvSpPr>
          <p:spPr>
            <a:xfrm>
              <a:off x="6710181" y="5175550"/>
              <a:ext cx="2006854" cy="92332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Cross Over/ Mutation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3BB50DAB-34A3-037F-DADF-55FDA0BDF57C}"/>
                </a:ext>
              </a:extLst>
            </p:cNvPr>
            <p:cNvSpPr/>
            <p:nvPr/>
          </p:nvSpPr>
          <p:spPr>
            <a:xfrm>
              <a:off x="4715012" y="3738304"/>
              <a:ext cx="2006854" cy="92332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Next Population</a:t>
              </a:r>
            </a:p>
          </p:txBody>
        </p:sp>
        <p:sp>
          <p:nvSpPr>
            <p:cNvPr id="31" name="Arc 30">
              <a:extLst>
                <a:ext uri="{FF2B5EF4-FFF2-40B4-BE49-F238E27FC236}">
                  <a16:creationId xmlns:a16="http://schemas.microsoft.com/office/drawing/2014/main" id="{6F1F4015-675A-945E-D3DF-46DE0A047842}"/>
                </a:ext>
              </a:extLst>
            </p:cNvPr>
            <p:cNvSpPr/>
            <p:nvPr/>
          </p:nvSpPr>
          <p:spPr>
            <a:xfrm>
              <a:off x="7669708" y="2762577"/>
              <a:ext cx="2008897" cy="1922161"/>
            </a:xfrm>
            <a:prstGeom prst="arc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Arc 33">
              <a:extLst>
                <a:ext uri="{FF2B5EF4-FFF2-40B4-BE49-F238E27FC236}">
                  <a16:creationId xmlns:a16="http://schemas.microsoft.com/office/drawing/2014/main" id="{676A20CC-5B5A-0C18-FEDF-F6F530326D49}"/>
                </a:ext>
              </a:extLst>
            </p:cNvPr>
            <p:cNvSpPr/>
            <p:nvPr/>
          </p:nvSpPr>
          <p:spPr>
            <a:xfrm rot="5400000">
              <a:off x="7708155" y="3680625"/>
              <a:ext cx="2008897" cy="1922161"/>
            </a:xfrm>
            <a:prstGeom prst="arc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Arc 34">
              <a:extLst>
                <a:ext uri="{FF2B5EF4-FFF2-40B4-BE49-F238E27FC236}">
                  <a16:creationId xmlns:a16="http://schemas.microsoft.com/office/drawing/2014/main" id="{A2682416-14E7-113D-1C91-2A7DEBC439D6}"/>
                </a:ext>
              </a:extLst>
            </p:cNvPr>
            <p:cNvSpPr/>
            <p:nvPr/>
          </p:nvSpPr>
          <p:spPr>
            <a:xfrm rot="10800000">
              <a:off x="5750333" y="3724541"/>
              <a:ext cx="2008897" cy="1922161"/>
            </a:xfrm>
            <a:prstGeom prst="arc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Arc 35">
              <a:extLst>
                <a:ext uri="{FF2B5EF4-FFF2-40B4-BE49-F238E27FC236}">
                  <a16:creationId xmlns:a16="http://schemas.microsoft.com/office/drawing/2014/main" id="{0C90DC0E-42EC-0E56-A41F-D70B9C9763AD}"/>
                </a:ext>
              </a:extLst>
            </p:cNvPr>
            <p:cNvSpPr/>
            <p:nvPr/>
          </p:nvSpPr>
          <p:spPr>
            <a:xfrm rot="16200000">
              <a:off x="5718395" y="2806493"/>
              <a:ext cx="2008897" cy="1922161"/>
            </a:xfrm>
            <a:prstGeom prst="arc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861187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8D5BF1-0F95-D43F-FE06-A1B5A0CDF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Genome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6D86330-0765-DAB1-431B-D62D8F70FB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9" y="2084832"/>
            <a:ext cx="3594170" cy="4046110"/>
          </a:xfrm>
        </p:spPr>
        <p:txBody>
          <a:bodyPr/>
          <a:lstStyle/>
          <a:p>
            <a:r>
              <a:rPr lang="en-US" dirty="0"/>
              <a:t>A genome defines the dataset that </a:t>
            </a:r>
            <a:r>
              <a:rPr lang="en-US" sz="2400" dirty="0"/>
              <a:t>describes</a:t>
            </a:r>
            <a:r>
              <a:rPr lang="en-US" dirty="0"/>
              <a:t> your problem. </a:t>
            </a:r>
            <a:br>
              <a:rPr lang="en-US" dirty="0"/>
            </a:br>
            <a:r>
              <a:rPr lang="en-US" dirty="0"/>
              <a:t>Genomes can be made of up individual genes that are uniform in structure, each one indicating a data point or behavior of the genome.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FE2210-0588-409B-247D-72A41B71D6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9792" y="2084832"/>
            <a:ext cx="6875407" cy="2632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24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8D5BF1-0F95-D43F-FE06-A1B5A0CDF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Population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A721D2-D73A-4332-F3A7-822356E57C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9" y="2058580"/>
            <a:ext cx="3860387" cy="4250780"/>
          </a:xfrm>
        </p:spPr>
        <p:txBody>
          <a:bodyPr/>
          <a:lstStyle/>
          <a:p>
            <a:r>
              <a:rPr lang="en-US" sz="2400" dirty="0"/>
              <a:t>A population is a set of genomes</a:t>
            </a:r>
          </a:p>
          <a:p>
            <a:r>
              <a:rPr lang="en-US" sz="2400" dirty="0"/>
              <a:t>Genetic algorithms begin with a random population. Sometimes you might start with multiple random populations, resulting in different “species” in competition for the best attributes.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E57B23-A973-69C1-5CA0-E46D9C4757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4516" y="877416"/>
            <a:ext cx="7069942" cy="18516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151D5BF-CFCA-87A8-3474-C0C745257A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4516" y="2933578"/>
            <a:ext cx="7069942" cy="2390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4642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8D5BF1-0F95-D43F-FE06-A1B5A0CDF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Fitness</a:t>
            </a:r>
          </a:p>
        </p:txBody>
      </p:sp>
      <p:pic>
        <p:nvPicPr>
          <p:cNvPr id="3" name="Picture 2" descr="A computer screen shot of a code&#10;&#10;Description automatically generated">
            <a:extLst>
              <a:ext uri="{FF2B5EF4-FFF2-40B4-BE49-F238E27FC236}">
                <a16:creationId xmlns:a16="http://schemas.microsoft.com/office/drawing/2014/main" id="{92260884-BE0F-13A4-C5A5-00C340FD89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8070" y="1864603"/>
            <a:ext cx="7456655" cy="2514892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6D86330-0765-DAB1-431B-D62D8F70FB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9" y="1864604"/>
            <a:ext cx="2874104" cy="4263480"/>
          </a:xfrm>
        </p:spPr>
        <p:txBody>
          <a:bodyPr>
            <a:normAutofit/>
          </a:bodyPr>
          <a:lstStyle/>
          <a:p>
            <a:r>
              <a:rPr lang="en-US" sz="2400" dirty="0"/>
              <a:t>A fitness function will give a “Grade” to a genome and determine its fitness for continued evolution</a:t>
            </a:r>
          </a:p>
        </p:txBody>
      </p:sp>
    </p:spTree>
    <p:extLst>
      <p:ext uri="{BB962C8B-B14F-4D97-AF65-F5344CB8AC3E}">
        <p14:creationId xmlns:p14="http://schemas.microsoft.com/office/powerpoint/2010/main" val="362886620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5594</TotalTime>
  <Words>486</Words>
  <Application>Microsoft Macintosh PowerPoint</Application>
  <PresentationFormat>Widescreen</PresentationFormat>
  <Paragraphs>75</Paragraphs>
  <Slides>19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Calibri</vt:lpstr>
      <vt:lpstr>Tw Cen MT</vt:lpstr>
      <vt:lpstr>Tw Cen MT Condensed</vt:lpstr>
      <vt:lpstr>Wingdings 3</vt:lpstr>
      <vt:lpstr>Integral</vt:lpstr>
      <vt:lpstr>Introduction to Genetic Algorithms in Go</vt:lpstr>
      <vt:lpstr>Who am I?</vt:lpstr>
      <vt:lpstr>What are genetic algorithms</vt:lpstr>
      <vt:lpstr>What makes Go good for genetic algorithms?</vt:lpstr>
      <vt:lpstr>Problem</vt:lpstr>
      <vt:lpstr>Process</vt:lpstr>
      <vt:lpstr>Genome</vt:lpstr>
      <vt:lpstr>Population</vt:lpstr>
      <vt:lpstr>Fitness</vt:lpstr>
      <vt:lpstr>Selection</vt:lpstr>
      <vt:lpstr>Evolution</vt:lpstr>
      <vt:lpstr>Cross Over</vt:lpstr>
      <vt:lpstr>Single Point Cross Over</vt:lpstr>
      <vt:lpstr>Uniform Cross Over</vt:lpstr>
      <vt:lpstr>Mutation</vt:lpstr>
      <vt:lpstr>Demo</vt:lpstr>
      <vt:lpstr>Other applications</vt:lpstr>
      <vt:lpstr>Pitfalls</vt:lpstr>
      <vt:lpstr>In review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Genetic Algorithms in Go</dc:title>
  <dc:creator>Casey Manus</dc:creator>
  <cp:lastModifiedBy>Casey Manus</cp:lastModifiedBy>
  <cp:revision>39</cp:revision>
  <dcterms:created xsi:type="dcterms:W3CDTF">2023-08-23T00:06:22Z</dcterms:created>
  <dcterms:modified xsi:type="dcterms:W3CDTF">2023-09-27T15:56:44Z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lassificationContentMarkingFooterLocations">
    <vt:lpwstr>Integral:9</vt:lpwstr>
  </property>
  <property fmtid="{D5CDD505-2E9C-101B-9397-08002B2CF9AE}" pid="3" name="ClassificationContentMarkingFooterText">
    <vt:lpwstr>RESTRICTED</vt:lpwstr>
  </property>
  <property fmtid="{D5CDD505-2E9C-101B-9397-08002B2CF9AE}" pid="4" name="MSIP_Label_7f850223-87a8-40c3-9eb2-432606efca2a_Enabled">
    <vt:lpwstr>true</vt:lpwstr>
  </property>
  <property fmtid="{D5CDD505-2E9C-101B-9397-08002B2CF9AE}" pid="5" name="MSIP_Label_7f850223-87a8-40c3-9eb2-432606efca2a_SetDate">
    <vt:lpwstr>2023-09-26T17:23:07Z</vt:lpwstr>
  </property>
  <property fmtid="{D5CDD505-2E9C-101B-9397-08002B2CF9AE}" pid="6" name="MSIP_Label_7f850223-87a8-40c3-9eb2-432606efca2a_Method">
    <vt:lpwstr>Privileged</vt:lpwstr>
  </property>
  <property fmtid="{D5CDD505-2E9C-101B-9397-08002B2CF9AE}" pid="7" name="MSIP_Label_7f850223-87a8-40c3-9eb2-432606efca2a_Name">
    <vt:lpwstr>7f850223-87a8-40c3-9eb2-432606efca2a</vt:lpwstr>
  </property>
  <property fmtid="{D5CDD505-2E9C-101B-9397-08002B2CF9AE}" pid="8" name="MSIP_Label_7f850223-87a8-40c3-9eb2-432606efca2a_SiteId">
    <vt:lpwstr>fcb2b37b-5da0-466b-9b83-0014b67a7c78</vt:lpwstr>
  </property>
  <property fmtid="{D5CDD505-2E9C-101B-9397-08002B2CF9AE}" pid="9" name="MSIP_Label_7f850223-87a8-40c3-9eb2-432606efca2a_ActionId">
    <vt:lpwstr>741f36d6-712d-47e4-b9f6-0723101692d3</vt:lpwstr>
  </property>
  <property fmtid="{D5CDD505-2E9C-101B-9397-08002B2CF9AE}" pid="10" name="MSIP_Label_7f850223-87a8-40c3-9eb2-432606efca2a_ContentBits">
    <vt:lpwstr>0</vt:lpwstr>
  </property>
</Properties>
</file>